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modernComment_101_F2855D51.xml" ContentType="application/vnd.ms-powerpoint.comment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comments/modernComment_132_F2A05DA7.xml" ContentType="application/vnd.ms-powerpoint.comments+xml"/>
  <Override PartName="/ppt/comments/modernComment_109_49B0AB76.xml" ContentType="application/vnd.ms-powerpoint.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56" r:id="rId2"/>
    <p:sldId id="257" r:id="rId3"/>
    <p:sldId id="258" r:id="rId4"/>
    <p:sldId id="273" r:id="rId5"/>
    <p:sldId id="272" r:id="rId6"/>
    <p:sldId id="269" r:id="rId7"/>
    <p:sldId id="284" r:id="rId8"/>
    <p:sldId id="261" r:id="rId9"/>
    <p:sldId id="260" r:id="rId10"/>
    <p:sldId id="268" r:id="rId11"/>
    <p:sldId id="267" r:id="rId12"/>
    <p:sldId id="270" r:id="rId13"/>
    <p:sldId id="279" r:id="rId14"/>
    <p:sldId id="305" r:id="rId15"/>
    <p:sldId id="306" r:id="rId16"/>
    <p:sldId id="285" r:id="rId17"/>
    <p:sldId id="266" r:id="rId18"/>
    <p:sldId id="296" r:id="rId19"/>
    <p:sldId id="297" r:id="rId20"/>
    <p:sldId id="298" r:id="rId21"/>
    <p:sldId id="299" r:id="rId22"/>
    <p:sldId id="275" r:id="rId23"/>
    <p:sldId id="265" r:id="rId24"/>
    <p:sldId id="274" r:id="rId25"/>
    <p:sldId id="304"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6A4A891-0742-44B9-32C2-FF3E857044EB}" name="Paige Desiere" initials="PD" userId="S::paigede@co.cumberland.nj.us::a8431b29-fb13-47b5-baa7-cf575b58f14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Jessica Atkinson" initials="JA" lastIdx="1" clrIdx="0">
    <p:extLst>
      <p:ext uri="{19B8F6BF-5375-455C-9EA6-DF929625EA0E}">
        <p15:presenceInfo xmlns:p15="http://schemas.microsoft.com/office/powerpoint/2012/main" userId="S::jatkinson@ccdoh.org::9aef9666-469f-4d8d-88e0-6b44ca59998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92" autoAdjust="0"/>
    <p:restoredTop sz="78664" autoAdjust="0"/>
  </p:normalViewPr>
  <p:slideViewPr>
    <p:cSldViewPr snapToGrid="0">
      <p:cViewPr varScale="1">
        <p:scale>
          <a:sx n="67" d="100"/>
          <a:sy n="67" d="100"/>
        </p:scale>
        <p:origin x="1205"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7.xml"/></Relationships>
</file>

<file path=ppt/comments/modernComment_101_F2855D51.xml><?xml version="1.0" encoding="utf-8"?>
<p188:cmLst xmlns:a="http://schemas.openxmlformats.org/drawingml/2006/main" xmlns:r="http://schemas.openxmlformats.org/officeDocument/2006/relationships" xmlns:p188="http://schemas.microsoft.com/office/powerpoint/2018/8/main">
  <p188:cm id="{CD650D30-A885-433F-85A3-2968A8D08E56}" authorId="{B6A4A891-0742-44B9-32C2-FF3E857044EB}" status="resolved" created="2022-08-18T17:16:43.083" complete="100000">
    <pc:sldMkLst xmlns:pc="http://schemas.microsoft.com/office/powerpoint/2013/main/command">
      <pc:docMk/>
      <pc:sldMk cId="4068826449" sldId="257"/>
    </pc:sldMkLst>
    <p188:txBody>
      <a:bodyPr/>
      <a:lstStyle/>
      <a:p>
        <a:r>
          <a:rPr lang="en-US"/>
          <a:t>Remove 2 references to COVID-19</a:t>
        </a:r>
      </a:p>
    </p188:txBody>
  </p188:cm>
</p188:cmLst>
</file>

<file path=ppt/comments/modernComment_109_49B0AB76.xml><?xml version="1.0" encoding="utf-8"?>
<p188:cmLst xmlns:a="http://schemas.openxmlformats.org/drawingml/2006/main" xmlns:r="http://schemas.openxmlformats.org/officeDocument/2006/relationships" xmlns:p188="http://schemas.microsoft.com/office/powerpoint/2018/8/main">
  <p188:cm id="{5C376B09-2E23-4A1D-9F4B-89B1E6253F59}" authorId="{B6A4A891-0742-44B9-32C2-FF3E857044EB}" status="resolved" created="2022-08-18T17:25:11.504" complete="100000">
    <pc:sldMkLst xmlns:pc="http://schemas.microsoft.com/office/powerpoint/2013/main/command">
      <pc:docMk/>
      <pc:sldMk cId="1236314998" sldId="265"/>
    </pc:sldMkLst>
    <p188:txBody>
      <a:bodyPr/>
      <a:lstStyle/>
      <a:p>
        <a:r>
          <a:rPr lang="en-US"/>
          <a:t>Update 34-35 to remove references not used</a:t>
        </a:r>
      </a:p>
    </p188:txBody>
  </p188:cm>
</p188:cmLst>
</file>

<file path=ppt/comments/modernComment_132_F2A05DA7.xml><?xml version="1.0" encoding="utf-8"?>
<p188:cmLst xmlns:a="http://schemas.openxmlformats.org/drawingml/2006/main" xmlns:r="http://schemas.openxmlformats.org/officeDocument/2006/relationships" xmlns:p188="http://schemas.microsoft.com/office/powerpoint/2018/8/main">
  <p188:cm id="{AC85114A-41BD-4214-8690-0A19CB9AF18F}" authorId="{B6A4A891-0742-44B9-32C2-FF3E857044EB}" status="resolved" created="2022-08-18T17:21:59.166" complete="100000">
    <pc:sldMkLst xmlns:pc="http://schemas.microsoft.com/office/powerpoint/2013/main/command">
      <pc:docMk/>
      <pc:sldMk cId="4070596007" sldId="306"/>
    </pc:sldMkLst>
    <p188:txBody>
      <a:bodyPr/>
      <a:lstStyle/>
      <a:p>
        <a:r>
          <a:rPr lang="en-US"/>
          <a:t>Megan may want this removed or updated to simply state what contact tracing is. </a:t>
        </a:r>
      </a:p>
    </p188:txBody>
  </p188:cm>
</p188:cmLst>
</file>

<file path=ppt/diagrams/_rels/data2.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12" Type="http://schemas.openxmlformats.org/officeDocument/2006/relationships/image" Target="../media/image35.sv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11" Type="http://schemas.openxmlformats.org/officeDocument/2006/relationships/image" Target="../media/image34.png"/><Relationship Id="rId5" Type="http://schemas.openxmlformats.org/officeDocument/2006/relationships/image" Target="../media/image28.png"/><Relationship Id="rId10" Type="http://schemas.openxmlformats.org/officeDocument/2006/relationships/image" Target="../media/image33.svg"/><Relationship Id="rId4" Type="http://schemas.openxmlformats.org/officeDocument/2006/relationships/image" Target="../media/image27.svg"/><Relationship Id="rId9" Type="http://schemas.openxmlformats.org/officeDocument/2006/relationships/image" Target="../media/image32.png"/></Relationships>
</file>

<file path=ppt/diagrams/_rels/data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svg"/><Relationship Id="rId1" Type="http://schemas.openxmlformats.org/officeDocument/2006/relationships/image" Target="../media/image36.png"/><Relationship Id="rId4" Type="http://schemas.openxmlformats.org/officeDocument/2006/relationships/image" Target="../media/image39.svg"/></Relationships>
</file>

<file path=ppt/diagrams/_rels/data4.xml.rels><?xml version="1.0" encoding="UTF-8" standalone="yes"?>
<Relationships xmlns="http://schemas.openxmlformats.org/package/2006/relationships"><Relationship Id="rId3" Type="http://schemas.openxmlformats.org/officeDocument/2006/relationships/image" Target="../media/image41.svg"/><Relationship Id="rId2" Type="http://schemas.openxmlformats.org/officeDocument/2006/relationships/image" Target="../media/image40.png"/><Relationship Id="rId1" Type="http://schemas.openxmlformats.org/officeDocument/2006/relationships/hyperlink" Target="https://www.cdc.gov/coronavirus/2019-ncov/prevent-getting-sick/prevention.html" TargetMode="External"/></Relationships>
</file>

<file path=ppt/diagrams/_rels/drawing2.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12" Type="http://schemas.openxmlformats.org/officeDocument/2006/relationships/image" Target="../media/image35.sv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11" Type="http://schemas.openxmlformats.org/officeDocument/2006/relationships/image" Target="../media/image34.png"/><Relationship Id="rId5" Type="http://schemas.openxmlformats.org/officeDocument/2006/relationships/image" Target="../media/image28.png"/><Relationship Id="rId10" Type="http://schemas.openxmlformats.org/officeDocument/2006/relationships/image" Target="../media/image33.svg"/><Relationship Id="rId4" Type="http://schemas.openxmlformats.org/officeDocument/2006/relationships/image" Target="../media/image27.svg"/><Relationship Id="rId9" Type="http://schemas.openxmlformats.org/officeDocument/2006/relationships/image" Target="../media/image32.png"/></Relationships>
</file>

<file path=ppt/diagrams/_rels/drawing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svg"/><Relationship Id="rId1" Type="http://schemas.openxmlformats.org/officeDocument/2006/relationships/image" Target="../media/image36.png"/><Relationship Id="rId4" Type="http://schemas.openxmlformats.org/officeDocument/2006/relationships/image" Target="../media/image39.svg"/></Relationships>
</file>

<file path=ppt/diagrams/_rels/drawing4.xml.rels><?xml version="1.0" encoding="UTF-8" standalone="yes"?>
<Relationships xmlns="http://schemas.openxmlformats.org/package/2006/relationships"><Relationship Id="rId3" Type="http://schemas.openxmlformats.org/officeDocument/2006/relationships/hyperlink" Target="https://www.cdc.gov/coronavirus/2019-ncov/prevent-getting-sick/prevention.html" TargetMode="External"/><Relationship Id="rId2" Type="http://schemas.openxmlformats.org/officeDocument/2006/relationships/image" Target="../media/image41.svg"/><Relationship Id="rId1" Type="http://schemas.openxmlformats.org/officeDocument/2006/relationships/image" Target="../media/image40.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8113E323-1D3A-43CD-B678-CB9EFC594F7A}"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en-US"/>
        </a:p>
      </dgm:t>
    </dgm:pt>
    <dgm:pt modelId="{F9FE745B-D155-4D07-A329-2C14CE509E39}">
      <dgm:prSet/>
      <dgm:spPr/>
      <dgm:t>
        <a:bodyPr/>
        <a:lstStyle/>
        <a:p>
          <a:r>
            <a:rPr lang="en-US" dirty="0"/>
            <a:t>Standard precautions to prevent the spread of communicable disease in the workplace</a:t>
          </a:r>
        </a:p>
      </dgm:t>
    </dgm:pt>
    <dgm:pt modelId="{86D0C459-2B4D-4220-A0A1-2030B0196272}" type="parTrans" cxnId="{31B82573-F1E6-497E-BE92-559408859499}">
      <dgm:prSet/>
      <dgm:spPr/>
      <dgm:t>
        <a:bodyPr/>
        <a:lstStyle/>
        <a:p>
          <a:endParaRPr lang="en-US"/>
        </a:p>
      </dgm:t>
    </dgm:pt>
    <dgm:pt modelId="{721E37D7-723E-4553-AC71-47CC1779F686}" type="sibTrans" cxnId="{31B82573-F1E6-497E-BE92-559408859499}">
      <dgm:prSet/>
      <dgm:spPr/>
      <dgm:t>
        <a:bodyPr/>
        <a:lstStyle/>
        <a:p>
          <a:endParaRPr lang="en-US"/>
        </a:p>
      </dgm:t>
    </dgm:pt>
    <dgm:pt modelId="{4039FB36-208D-4398-B71E-7D83EF5098A7}">
      <dgm:prSet/>
      <dgm:spPr/>
      <dgm:t>
        <a:bodyPr/>
        <a:lstStyle/>
        <a:p>
          <a:r>
            <a:rPr lang="en-US" dirty="0"/>
            <a:t>Departmental SOPs</a:t>
          </a:r>
        </a:p>
      </dgm:t>
    </dgm:pt>
    <dgm:pt modelId="{6CB0441E-FEAD-4FBE-B58E-BA602743C0B5}" type="parTrans" cxnId="{86D59E3E-390E-444A-A088-11A9B8DB9690}">
      <dgm:prSet/>
      <dgm:spPr/>
      <dgm:t>
        <a:bodyPr/>
        <a:lstStyle/>
        <a:p>
          <a:endParaRPr lang="en-US"/>
        </a:p>
      </dgm:t>
    </dgm:pt>
    <dgm:pt modelId="{97768DFF-82FC-422D-B2DC-723C354C9F1C}" type="sibTrans" cxnId="{86D59E3E-390E-444A-A088-11A9B8DB9690}">
      <dgm:prSet/>
      <dgm:spPr/>
      <dgm:t>
        <a:bodyPr/>
        <a:lstStyle/>
        <a:p>
          <a:endParaRPr lang="en-US"/>
        </a:p>
      </dgm:t>
    </dgm:pt>
    <dgm:pt modelId="{6948B726-26F6-4805-9FF6-DD22B713AEB5}">
      <dgm:prSet/>
      <dgm:spPr/>
      <dgm:t>
        <a:bodyPr/>
        <a:lstStyle/>
        <a:p>
          <a:r>
            <a:rPr lang="en-US"/>
            <a:t>References</a:t>
          </a:r>
        </a:p>
      </dgm:t>
    </dgm:pt>
    <dgm:pt modelId="{E0353985-543E-4F20-A37B-88BC5D6B894C}" type="parTrans" cxnId="{66E5BC23-1092-4F21-8C53-0977ABA49870}">
      <dgm:prSet/>
      <dgm:spPr/>
      <dgm:t>
        <a:bodyPr/>
        <a:lstStyle/>
        <a:p>
          <a:endParaRPr lang="en-US"/>
        </a:p>
      </dgm:t>
    </dgm:pt>
    <dgm:pt modelId="{0F542FBA-820B-4874-A3D3-E35206A9C63B}" type="sibTrans" cxnId="{66E5BC23-1092-4F21-8C53-0977ABA49870}">
      <dgm:prSet/>
      <dgm:spPr/>
      <dgm:t>
        <a:bodyPr/>
        <a:lstStyle/>
        <a:p>
          <a:endParaRPr lang="en-US"/>
        </a:p>
      </dgm:t>
    </dgm:pt>
    <dgm:pt modelId="{6979CCDD-8D99-4BCC-B9C3-957F3BD4C24B}" type="pres">
      <dgm:prSet presAssocID="{8113E323-1D3A-43CD-B678-CB9EFC594F7A}" presName="outerComposite" presStyleCnt="0">
        <dgm:presLayoutVars>
          <dgm:chMax val="5"/>
          <dgm:dir/>
          <dgm:resizeHandles val="exact"/>
        </dgm:presLayoutVars>
      </dgm:prSet>
      <dgm:spPr/>
    </dgm:pt>
    <dgm:pt modelId="{9774E339-3448-4D27-82A7-DC459DBA1A93}" type="pres">
      <dgm:prSet presAssocID="{8113E323-1D3A-43CD-B678-CB9EFC594F7A}" presName="dummyMaxCanvas" presStyleCnt="0">
        <dgm:presLayoutVars/>
      </dgm:prSet>
      <dgm:spPr/>
    </dgm:pt>
    <dgm:pt modelId="{5543605F-AF4F-4675-AB6F-2E149F005916}" type="pres">
      <dgm:prSet presAssocID="{8113E323-1D3A-43CD-B678-CB9EFC594F7A}" presName="ThreeNodes_1" presStyleLbl="node1" presStyleIdx="0" presStyleCnt="3">
        <dgm:presLayoutVars>
          <dgm:bulletEnabled val="1"/>
        </dgm:presLayoutVars>
      </dgm:prSet>
      <dgm:spPr/>
    </dgm:pt>
    <dgm:pt modelId="{E20E17C7-3E39-4348-A7BF-69A96FEEDB86}" type="pres">
      <dgm:prSet presAssocID="{8113E323-1D3A-43CD-B678-CB9EFC594F7A}" presName="ThreeNodes_2" presStyleLbl="node1" presStyleIdx="1" presStyleCnt="3">
        <dgm:presLayoutVars>
          <dgm:bulletEnabled val="1"/>
        </dgm:presLayoutVars>
      </dgm:prSet>
      <dgm:spPr/>
    </dgm:pt>
    <dgm:pt modelId="{57FAF1B7-7EBE-4F08-A3CF-DD44460593C8}" type="pres">
      <dgm:prSet presAssocID="{8113E323-1D3A-43CD-B678-CB9EFC594F7A}" presName="ThreeNodes_3" presStyleLbl="node1" presStyleIdx="2" presStyleCnt="3">
        <dgm:presLayoutVars>
          <dgm:bulletEnabled val="1"/>
        </dgm:presLayoutVars>
      </dgm:prSet>
      <dgm:spPr/>
    </dgm:pt>
    <dgm:pt modelId="{84EC96C9-467A-4BBD-A25D-61C02E2A3B51}" type="pres">
      <dgm:prSet presAssocID="{8113E323-1D3A-43CD-B678-CB9EFC594F7A}" presName="ThreeConn_1-2" presStyleLbl="fgAccFollowNode1" presStyleIdx="0" presStyleCnt="2">
        <dgm:presLayoutVars>
          <dgm:bulletEnabled val="1"/>
        </dgm:presLayoutVars>
      </dgm:prSet>
      <dgm:spPr/>
    </dgm:pt>
    <dgm:pt modelId="{9B58BB52-FAC6-41B5-91FF-B48549D26DF5}" type="pres">
      <dgm:prSet presAssocID="{8113E323-1D3A-43CD-B678-CB9EFC594F7A}" presName="ThreeConn_2-3" presStyleLbl="fgAccFollowNode1" presStyleIdx="1" presStyleCnt="2">
        <dgm:presLayoutVars>
          <dgm:bulletEnabled val="1"/>
        </dgm:presLayoutVars>
      </dgm:prSet>
      <dgm:spPr/>
    </dgm:pt>
    <dgm:pt modelId="{AEED419E-4A85-44C5-885A-4E4F35E39E16}" type="pres">
      <dgm:prSet presAssocID="{8113E323-1D3A-43CD-B678-CB9EFC594F7A}" presName="ThreeNodes_1_text" presStyleLbl="node1" presStyleIdx="2" presStyleCnt="3">
        <dgm:presLayoutVars>
          <dgm:bulletEnabled val="1"/>
        </dgm:presLayoutVars>
      </dgm:prSet>
      <dgm:spPr/>
    </dgm:pt>
    <dgm:pt modelId="{A8FF7839-E1A6-47F2-B391-5A2926B7DC13}" type="pres">
      <dgm:prSet presAssocID="{8113E323-1D3A-43CD-B678-CB9EFC594F7A}" presName="ThreeNodes_2_text" presStyleLbl="node1" presStyleIdx="2" presStyleCnt="3">
        <dgm:presLayoutVars>
          <dgm:bulletEnabled val="1"/>
        </dgm:presLayoutVars>
      </dgm:prSet>
      <dgm:spPr/>
    </dgm:pt>
    <dgm:pt modelId="{67B14D7D-07C6-49F5-A3ED-E7DEA4AE309E}" type="pres">
      <dgm:prSet presAssocID="{8113E323-1D3A-43CD-B678-CB9EFC594F7A}" presName="ThreeNodes_3_text" presStyleLbl="node1" presStyleIdx="2" presStyleCnt="3">
        <dgm:presLayoutVars>
          <dgm:bulletEnabled val="1"/>
        </dgm:presLayoutVars>
      </dgm:prSet>
      <dgm:spPr/>
    </dgm:pt>
  </dgm:ptLst>
  <dgm:cxnLst>
    <dgm:cxn modelId="{679A3C11-8B71-49C4-9038-ABE84E562944}" type="presOf" srcId="{6948B726-26F6-4805-9FF6-DD22B713AEB5}" destId="{67B14D7D-07C6-49F5-A3ED-E7DEA4AE309E}" srcOrd="1" destOrd="0" presId="urn:microsoft.com/office/officeart/2005/8/layout/vProcess5"/>
    <dgm:cxn modelId="{06AB8F19-3715-4A64-A020-D93BC206D616}" type="presOf" srcId="{F9FE745B-D155-4D07-A329-2C14CE509E39}" destId="{AEED419E-4A85-44C5-885A-4E4F35E39E16}" srcOrd="1" destOrd="0" presId="urn:microsoft.com/office/officeart/2005/8/layout/vProcess5"/>
    <dgm:cxn modelId="{66E5BC23-1092-4F21-8C53-0977ABA49870}" srcId="{8113E323-1D3A-43CD-B678-CB9EFC594F7A}" destId="{6948B726-26F6-4805-9FF6-DD22B713AEB5}" srcOrd="2" destOrd="0" parTransId="{E0353985-543E-4F20-A37B-88BC5D6B894C}" sibTransId="{0F542FBA-820B-4874-A3D3-E35206A9C63B}"/>
    <dgm:cxn modelId="{86D59E3E-390E-444A-A088-11A9B8DB9690}" srcId="{8113E323-1D3A-43CD-B678-CB9EFC594F7A}" destId="{4039FB36-208D-4398-B71E-7D83EF5098A7}" srcOrd="1" destOrd="0" parTransId="{6CB0441E-FEAD-4FBE-B58E-BA602743C0B5}" sibTransId="{97768DFF-82FC-422D-B2DC-723C354C9F1C}"/>
    <dgm:cxn modelId="{A059E361-5628-4AD9-BF27-F0B867B2E579}" type="presOf" srcId="{721E37D7-723E-4553-AC71-47CC1779F686}" destId="{84EC96C9-467A-4BBD-A25D-61C02E2A3B51}" srcOrd="0" destOrd="0" presId="urn:microsoft.com/office/officeart/2005/8/layout/vProcess5"/>
    <dgm:cxn modelId="{F628FF52-D3FC-4AE7-A809-260F25EB259C}" type="presOf" srcId="{6948B726-26F6-4805-9FF6-DD22B713AEB5}" destId="{57FAF1B7-7EBE-4F08-A3CF-DD44460593C8}" srcOrd="0" destOrd="0" presId="urn:microsoft.com/office/officeart/2005/8/layout/vProcess5"/>
    <dgm:cxn modelId="{31B82573-F1E6-497E-BE92-559408859499}" srcId="{8113E323-1D3A-43CD-B678-CB9EFC594F7A}" destId="{F9FE745B-D155-4D07-A329-2C14CE509E39}" srcOrd="0" destOrd="0" parTransId="{86D0C459-2B4D-4220-A0A1-2030B0196272}" sibTransId="{721E37D7-723E-4553-AC71-47CC1779F686}"/>
    <dgm:cxn modelId="{91EF6D7C-5B0D-4690-883D-E27AD0D14493}" type="presOf" srcId="{4039FB36-208D-4398-B71E-7D83EF5098A7}" destId="{A8FF7839-E1A6-47F2-B391-5A2926B7DC13}" srcOrd="1" destOrd="0" presId="urn:microsoft.com/office/officeart/2005/8/layout/vProcess5"/>
    <dgm:cxn modelId="{E23DEB83-EC3B-4B0E-8FBE-85149476FD3B}" type="presOf" srcId="{8113E323-1D3A-43CD-B678-CB9EFC594F7A}" destId="{6979CCDD-8D99-4BCC-B9C3-957F3BD4C24B}" srcOrd="0" destOrd="0" presId="urn:microsoft.com/office/officeart/2005/8/layout/vProcess5"/>
    <dgm:cxn modelId="{CE6F9390-9040-4C7E-A125-84FF60FA16C5}" type="presOf" srcId="{F9FE745B-D155-4D07-A329-2C14CE509E39}" destId="{5543605F-AF4F-4675-AB6F-2E149F005916}" srcOrd="0" destOrd="0" presId="urn:microsoft.com/office/officeart/2005/8/layout/vProcess5"/>
    <dgm:cxn modelId="{E31DF1E7-D51D-49CF-9AC6-7CDDFE69CC32}" type="presOf" srcId="{4039FB36-208D-4398-B71E-7D83EF5098A7}" destId="{E20E17C7-3E39-4348-A7BF-69A96FEEDB86}" srcOrd="0" destOrd="0" presId="urn:microsoft.com/office/officeart/2005/8/layout/vProcess5"/>
    <dgm:cxn modelId="{B26BC5ED-B9E3-4D8F-A2AA-C8E9E0B072FC}" type="presOf" srcId="{97768DFF-82FC-422D-B2DC-723C354C9F1C}" destId="{9B58BB52-FAC6-41B5-91FF-B48549D26DF5}" srcOrd="0" destOrd="0" presId="urn:microsoft.com/office/officeart/2005/8/layout/vProcess5"/>
    <dgm:cxn modelId="{125D0875-55C9-44F1-BA29-3B74316403DB}" type="presParOf" srcId="{6979CCDD-8D99-4BCC-B9C3-957F3BD4C24B}" destId="{9774E339-3448-4D27-82A7-DC459DBA1A93}" srcOrd="0" destOrd="0" presId="urn:microsoft.com/office/officeart/2005/8/layout/vProcess5"/>
    <dgm:cxn modelId="{48CDA1AB-94C9-46FE-A30E-5F579F8465B2}" type="presParOf" srcId="{6979CCDD-8D99-4BCC-B9C3-957F3BD4C24B}" destId="{5543605F-AF4F-4675-AB6F-2E149F005916}" srcOrd="1" destOrd="0" presId="urn:microsoft.com/office/officeart/2005/8/layout/vProcess5"/>
    <dgm:cxn modelId="{EB5DD524-73C0-4C82-84BD-01BAC4D198A5}" type="presParOf" srcId="{6979CCDD-8D99-4BCC-B9C3-957F3BD4C24B}" destId="{E20E17C7-3E39-4348-A7BF-69A96FEEDB86}" srcOrd="2" destOrd="0" presId="urn:microsoft.com/office/officeart/2005/8/layout/vProcess5"/>
    <dgm:cxn modelId="{13A2A1B3-B7DB-4864-82E5-BD38CC78ADDD}" type="presParOf" srcId="{6979CCDD-8D99-4BCC-B9C3-957F3BD4C24B}" destId="{57FAF1B7-7EBE-4F08-A3CF-DD44460593C8}" srcOrd="3" destOrd="0" presId="urn:microsoft.com/office/officeart/2005/8/layout/vProcess5"/>
    <dgm:cxn modelId="{206DC30A-4B3E-41CA-A0FE-30C0BAB9D27D}" type="presParOf" srcId="{6979CCDD-8D99-4BCC-B9C3-957F3BD4C24B}" destId="{84EC96C9-467A-4BBD-A25D-61C02E2A3B51}" srcOrd="4" destOrd="0" presId="urn:microsoft.com/office/officeart/2005/8/layout/vProcess5"/>
    <dgm:cxn modelId="{91DDEFBA-E3EE-4A60-9616-BC8F1DEA8D3E}" type="presParOf" srcId="{6979CCDD-8D99-4BCC-B9C3-957F3BD4C24B}" destId="{9B58BB52-FAC6-41B5-91FF-B48549D26DF5}" srcOrd="5" destOrd="0" presId="urn:microsoft.com/office/officeart/2005/8/layout/vProcess5"/>
    <dgm:cxn modelId="{AE003BA8-DE49-43CC-A28B-DE648B75C8B2}" type="presParOf" srcId="{6979CCDD-8D99-4BCC-B9C3-957F3BD4C24B}" destId="{AEED419E-4A85-44C5-885A-4E4F35E39E16}" srcOrd="6" destOrd="0" presId="urn:microsoft.com/office/officeart/2005/8/layout/vProcess5"/>
    <dgm:cxn modelId="{02EE75FC-AA0D-49BD-B440-D54E613EDCBF}" type="presParOf" srcId="{6979CCDD-8D99-4BCC-B9C3-957F3BD4C24B}" destId="{A8FF7839-E1A6-47F2-B391-5A2926B7DC13}" srcOrd="7" destOrd="0" presId="urn:microsoft.com/office/officeart/2005/8/layout/vProcess5"/>
    <dgm:cxn modelId="{CD829F27-64ED-42B7-837E-7708FDA4C242}" type="presParOf" srcId="{6979CCDD-8D99-4BCC-B9C3-957F3BD4C24B}" destId="{67B14D7D-07C6-49F5-A3ED-E7DEA4AE309E}" srcOrd="8"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FAAD8AD-AE51-4F62-AD95-591BA6773851}" type="doc">
      <dgm:prSet loTypeId="urn:microsoft.com/office/officeart/2018/5/layout/IconCircleLabelList" loCatId="icon" qsTypeId="urn:microsoft.com/office/officeart/2005/8/quickstyle/simple1" qsCatId="simple" csTypeId="urn:microsoft.com/office/officeart/2018/5/colors/Iconchunking_neutralbg_accent1_2" csCatId="accent1" phldr="1"/>
      <dgm:spPr/>
      <dgm:t>
        <a:bodyPr/>
        <a:lstStyle/>
        <a:p>
          <a:endParaRPr lang="en-US"/>
        </a:p>
      </dgm:t>
    </dgm:pt>
    <dgm:pt modelId="{0D6B6707-E3B2-4574-8377-C70220EB7732}">
      <dgm:prSet custT="1"/>
      <dgm:spPr/>
      <dgm:t>
        <a:bodyPr/>
        <a:lstStyle/>
        <a:p>
          <a:pPr algn="ctr">
            <a:defRPr cap="all"/>
          </a:pPr>
          <a:r>
            <a:rPr lang="en-US" sz="1200" dirty="0"/>
            <a:t>Clean high touch surfaces (handles, buttons, tables, sinks) frequently with disinfectants</a:t>
          </a:r>
        </a:p>
      </dgm:t>
    </dgm:pt>
    <dgm:pt modelId="{6A388DDC-1F75-4478-A78A-F893260FDF60}" type="parTrans" cxnId="{BDF9D6B8-D146-47EB-8D70-42E9BE37DE94}">
      <dgm:prSet/>
      <dgm:spPr/>
      <dgm:t>
        <a:bodyPr/>
        <a:lstStyle/>
        <a:p>
          <a:endParaRPr lang="en-US"/>
        </a:p>
      </dgm:t>
    </dgm:pt>
    <dgm:pt modelId="{B36143F1-D5C1-426F-9963-4305D88CC22E}" type="sibTrans" cxnId="{BDF9D6B8-D146-47EB-8D70-42E9BE37DE94}">
      <dgm:prSet/>
      <dgm:spPr/>
      <dgm:t>
        <a:bodyPr/>
        <a:lstStyle/>
        <a:p>
          <a:endParaRPr lang="en-US"/>
        </a:p>
      </dgm:t>
    </dgm:pt>
    <dgm:pt modelId="{79976E34-2FF8-4272-8175-7C35E57556DC}">
      <dgm:prSet custT="1"/>
      <dgm:spPr/>
      <dgm:t>
        <a:bodyPr/>
        <a:lstStyle/>
        <a:p>
          <a:pPr>
            <a:defRPr cap="all"/>
          </a:pPr>
          <a:r>
            <a:rPr lang="en-US" sz="1200" dirty="0"/>
            <a:t>Clean visibly dirty surfaces with soap and water</a:t>
          </a:r>
        </a:p>
      </dgm:t>
    </dgm:pt>
    <dgm:pt modelId="{C2D3ABFA-6E12-4265-8833-C6216799D745}" type="parTrans" cxnId="{6141B929-528C-4BCC-BA85-A8619AD2586E}">
      <dgm:prSet/>
      <dgm:spPr/>
      <dgm:t>
        <a:bodyPr/>
        <a:lstStyle/>
        <a:p>
          <a:endParaRPr lang="en-US"/>
        </a:p>
      </dgm:t>
    </dgm:pt>
    <dgm:pt modelId="{9FE79F91-D4B4-4B60-98BD-0105EC3E7B5A}" type="sibTrans" cxnId="{6141B929-528C-4BCC-BA85-A8619AD2586E}">
      <dgm:prSet/>
      <dgm:spPr/>
      <dgm:t>
        <a:bodyPr/>
        <a:lstStyle/>
        <a:p>
          <a:endParaRPr lang="en-US"/>
        </a:p>
      </dgm:t>
    </dgm:pt>
    <dgm:pt modelId="{25347F9F-216A-4ABE-B17C-493CF5A12E2D}">
      <dgm:prSet custT="1"/>
      <dgm:spPr/>
      <dgm:t>
        <a:bodyPr/>
        <a:lstStyle/>
        <a:p>
          <a:pPr>
            <a:defRPr cap="all"/>
          </a:pPr>
          <a:r>
            <a:rPr lang="en-US" sz="1200" dirty="0"/>
            <a:t>Wash your hands before using the kitchen area.  This is the best way to prevent you from getting sick.</a:t>
          </a:r>
        </a:p>
      </dgm:t>
    </dgm:pt>
    <dgm:pt modelId="{7B08A2BF-5925-4BBE-910B-FDFB65271500}" type="parTrans" cxnId="{70CC3611-8438-4162-A8BE-FDDE05D522D1}">
      <dgm:prSet/>
      <dgm:spPr/>
      <dgm:t>
        <a:bodyPr/>
        <a:lstStyle/>
        <a:p>
          <a:endParaRPr lang="en-US"/>
        </a:p>
      </dgm:t>
    </dgm:pt>
    <dgm:pt modelId="{3790F5DB-396A-49A3-92E2-4FD5F9DC99AE}" type="sibTrans" cxnId="{70CC3611-8438-4162-A8BE-FDDE05D522D1}">
      <dgm:prSet/>
      <dgm:spPr/>
      <dgm:t>
        <a:bodyPr/>
        <a:lstStyle/>
        <a:p>
          <a:endParaRPr lang="en-US"/>
        </a:p>
      </dgm:t>
    </dgm:pt>
    <dgm:pt modelId="{FA5A7A0D-C351-473B-A9ED-26C363116052}">
      <dgm:prSet custT="1"/>
      <dgm:spPr/>
      <dgm:t>
        <a:bodyPr/>
        <a:lstStyle/>
        <a:p>
          <a:pPr>
            <a:defRPr cap="all"/>
          </a:pPr>
          <a:r>
            <a:rPr lang="en-US" sz="1200" dirty="0"/>
            <a:t>Do your food prep at home.  Only use the kitchen area to heat up your lunch not prepare it.</a:t>
          </a:r>
        </a:p>
      </dgm:t>
    </dgm:pt>
    <dgm:pt modelId="{A161A639-2F05-4B34-A258-7DB94AE94CF3}" type="parTrans" cxnId="{536CEB48-C40D-4199-BDFE-820D50979470}">
      <dgm:prSet/>
      <dgm:spPr/>
      <dgm:t>
        <a:bodyPr/>
        <a:lstStyle/>
        <a:p>
          <a:endParaRPr lang="en-US"/>
        </a:p>
      </dgm:t>
    </dgm:pt>
    <dgm:pt modelId="{34497B28-A292-423D-91BC-76AD2E0B7A13}" type="sibTrans" cxnId="{536CEB48-C40D-4199-BDFE-820D50979470}">
      <dgm:prSet/>
      <dgm:spPr/>
      <dgm:t>
        <a:bodyPr/>
        <a:lstStyle/>
        <a:p>
          <a:endParaRPr lang="en-US"/>
        </a:p>
      </dgm:t>
    </dgm:pt>
    <dgm:pt modelId="{E4EE55D8-F687-467E-9D61-B79DC4CE9887}">
      <dgm:prSet custT="1"/>
      <dgm:spPr/>
      <dgm:t>
        <a:bodyPr/>
        <a:lstStyle/>
        <a:p>
          <a:pPr>
            <a:defRPr cap="all"/>
          </a:pPr>
          <a:r>
            <a:rPr lang="en-US" sz="1200" dirty="0"/>
            <a:t>Wash and sanitize mugs, cups, silverware, etc.  At home.  </a:t>
          </a:r>
        </a:p>
        <a:p>
          <a:pPr>
            <a:defRPr cap="all"/>
          </a:pPr>
          <a:r>
            <a:rPr lang="en-US" sz="1200" dirty="0"/>
            <a:t>Coffee mugs, water bottles, utensils, plates, etc. that have been used by an individual </a:t>
          </a:r>
          <a:r>
            <a:rPr lang="en-US" sz="1200" u="sng" dirty="0"/>
            <a:t>should be taken home and washed daily.</a:t>
          </a:r>
          <a:endParaRPr lang="en-US" sz="1200" dirty="0"/>
        </a:p>
      </dgm:t>
    </dgm:pt>
    <dgm:pt modelId="{FEBDEDD6-27CE-4B40-BE51-2F58DD636930}" type="parTrans" cxnId="{375CEA0F-61A6-4894-885B-D8B836FD6D3C}">
      <dgm:prSet/>
      <dgm:spPr/>
      <dgm:t>
        <a:bodyPr/>
        <a:lstStyle/>
        <a:p>
          <a:endParaRPr lang="en-US"/>
        </a:p>
      </dgm:t>
    </dgm:pt>
    <dgm:pt modelId="{A7FE2777-9948-45E6-B78D-04FC197A6743}" type="sibTrans" cxnId="{375CEA0F-61A6-4894-885B-D8B836FD6D3C}">
      <dgm:prSet/>
      <dgm:spPr/>
      <dgm:t>
        <a:bodyPr/>
        <a:lstStyle/>
        <a:p>
          <a:endParaRPr lang="en-US"/>
        </a:p>
      </dgm:t>
    </dgm:pt>
    <dgm:pt modelId="{7130CF4F-A5E4-4EA5-A17E-A650581F6740}">
      <dgm:prSet custT="1"/>
      <dgm:spPr/>
      <dgm:t>
        <a:bodyPr/>
        <a:lstStyle/>
        <a:p>
          <a:pPr>
            <a:defRPr cap="all"/>
          </a:pPr>
          <a:r>
            <a:rPr lang="en-US" sz="1200" dirty="0"/>
            <a:t>Always follow label directions when using chemical cleaners and disinfectants.</a:t>
          </a:r>
        </a:p>
      </dgm:t>
    </dgm:pt>
    <dgm:pt modelId="{E066C4F9-8CC8-43D8-8460-6120AFBE2A31}" type="parTrans" cxnId="{53AC9418-0E39-4ADF-92DF-DDC0B024F2CD}">
      <dgm:prSet/>
      <dgm:spPr/>
      <dgm:t>
        <a:bodyPr/>
        <a:lstStyle/>
        <a:p>
          <a:endParaRPr lang="en-US"/>
        </a:p>
      </dgm:t>
    </dgm:pt>
    <dgm:pt modelId="{6F26ABDB-01BB-49DF-8A6C-0760C0753F45}" type="sibTrans" cxnId="{53AC9418-0E39-4ADF-92DF-DDC0B024F2CD}">
      <dgm:prSet/>
      <dgm:spPr/>
      <dgm:t>
        <a:bodyPr/>
        <a:lstStyle/>
        <a:p>
          <a:endParaRPr lang="en-US"/>
        </a:p>
      </dgm:t>
    </dgm:pt>
    <dgm:pt modelId="{8C183E86-F8B5-4893-B873-73F94C6FB57F}" type="pres">
      <dgm:prSet presAssocID="{DFAAD8AD-AE51-4F62-AD95-591BA6773851}" presName="root" presStyleCnt="0">
        <dgm:presLayoutVars>
          <dgm:dir/>
          <dgm:resizeHandles val="exact"/>
        </dgm:presLayoutVars>
      </dgm:prSet>
      <dgm:spPr/>
    </dgm:pt>
    <dgm:pt modelId="{72E8C3A7-0DC3-4EE6-9C40-2DF04BB68F18}" type="pres">
      <dgm:prSet presAssocID="{0D6B6707-E3B2-4574-8377-C70220EB7732}" presName="compNode" presStyleCnt="0"/>
      <dgm:spPr/>
    </dgm:pt>
    <dgm:pt modelId="{FC984821-1F09-4278-A0D7-7DA3015372E4}" type="pres">
      <dgm:prSet presAssocID="{0D6B6707-E3B2-4574-8377-C70220EB7732}" presName="iconBgRect" presStyleLbl="bgShp" presStyleIdx="0" presStyleCnt="6"/>
      <dgm:spPr/>
    </dgm:pt>
    <dgm:pt modelId="{BCBA5A6A-9B6A-46A8-8EFF-262EB4136E90}" type="pres">
      <dgm:prSet presAssocID="{0D6B6707-E3B2-4574-8377-C70220EB7732}" presName="iconRect" presStyleLbl="node1" presStyleIdx="0" presStyleCnt="6"/>
      <dgm:spPr>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ouch Pointer"/>
        </a:ext>
      </dgm:extLst>
    </dgm:pt>
    <dgm:pt modelId="{9FD61B06-F844-48AB-867D-C56EF531A992}" type="pres">
      <dgm:prSet presAssocID="{0D6B6707-E3B2-4574-8377-C70220EB7732}" presName="spaceRect" presStyleCnt="0"/>
      <dgm:spPr/>
    </dgm:pt>
    <dgm:pt modelId="{08E099AA-44DD-4A6F-877A-4603824691AB}" type="pres">
      <dgm:prSet presAssocID="{0D6B6707-E3B2-4574-8377-C70220EB7732}" presName="textRect" presStyleLbl="revTx" presStyleIdx="0" presStyleCnt="6">
        <dgm:presLayoutVars>
          <dgm:chMax val="1"/>
          <dgm:chPref val="1"/>
        </dgm:presLayoutVars>
      </dgm:prSet>
      <dgm:spPr/>
    </dgm:pt>
    <dgm:pt modelId="{07CD4396-C3CC-4524-A1B5-8142DCAE5F96}" type="pres">
      <dgm:prSet presAssocID="{B36143F1-D5C1-426F-9963-4305D88CC22E}" presName="sibTrans" presStyleCnt="0"/>
      <dgm:spPr/>
    </dgm:pt>
    <dgm:pt modelId="{B54A9A5D-4309-48E4-9D9A-2E4A2B2EA6BC}" type="pres">
      <dgm:prSet presAssocID="{79976E34-2FF8-4272-8175-7C35E57556DC}" presName="compNode" presStyleCnt="0"/>
      <dgm:spPr/>
    </dgm:pt>
    <dgm:pt modelId="{C1CEE36A-0FD0-4006-8799-8CFD71139415}" type="pres">
      <dgm:prSet presAssocID="{79976E34-2FF8-4272-8175-7C35E57556DC}" presName="iconBgRect" presStyleLbl="bgShp" presStyleIdx="1" presStyleCnt="6"/>
      <dgm:spPr/>
    </dgm:pt>
    <dgm:pt modelId="{44E0ACC8-B77B-44E7-8860-7B7FF909C0B4}" type="pres">
      <dgm:prSet presAssocID="{79976E34-2FF8-4272-8175-7C35E57556DC}"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Fingerprint"/>
        </a:ext>
      </dgm:extLst>
    </dgm:pt>
    <dgm:pt modelId="{5E26E123-4564-4516-A075-71484BB12A1F}" type="pres">
      <dgm:prSet presAssocID="{79976E34-2FF8-4272-8175-7C35E57556DC}" presName="spaceRect" presStyleCnt="0"/>
      <dgm:spPr/>
    </dgm:pt>
    <dgm:pt modelId="{7EAEA306-8AB6-4BBF-90CA-18A364B21374}" type="pres">
      <dgm:prSet presAssocID="{79976E34-2FF8-4272-8175-7C35E57556DC}" presName="textRect" presStyleLbl="revTx" presStyleIdx="1" presStyleCnt="6">
        <dgm:presLayoutVars>
          <dgm:chMax val="1"/>
          <dgm:chPref val="1"/>
        </dgm:presLayoutVars>
      </dgm:prSet>
      <dgm:spPr/>
    </dgm:pt>
    <dgm:pt modelId="{4B8DF1EC-F6CB-4BC2-A556-343C309B7A91}" type="pres">
      <dgm:prSet presAssocID="{9FE79F91-D4B4-4B60-98BD-0105EC3E7B5A}" presName="sibTrans" presStyleCnt="0"/>
      <dgm:spPr/>
    </dgm:pt>
    <dgm:pt modelId="{2F16E9E1-0779-4FB7-8D64-95E9495863CB}" type="pres">
      <dgm:prSet presAssocID="{25347F9F-216A-4ABE-B17C-493CF5A12E2D}" presName="compNode" presStyleCnt="0"/>
      <dgm:spPr/>
    </dgm:pt>
    <dgm:pt modelId="{41350BEB-D0A3-46BF-9887-C1050ABF63F3}" type="pres">
      <dgm:prSet presAssocID="{25347F9F-216A-4ABE-B17C-493CF5A12E2D}" presName="iconBgRect" presStyleLbl="bgShp" presStyleIdx="2" presStyleCnt="6"/>
      <dgm:spPr/>
    </dgm:pt>
    <dgm:pt modelId="{9BE1FB0A-6D5B-49A1-8542-B822C3B1EF3C}" type="pres">
      <dgm:prSet presAssocID="{25347F9F-216A-4ABE-B17C-493CF5A12E2D}" presName="iconRect" presStyleLbl="node1" presStyleIdx="2" presStyleCnt="6"/>
      <dgm:spPr>
        <a:blipFill>
          <a:blip xmlns:r="http://schemas.openxmlformats.org/officeDocument/2006/relationships"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ospital First Aid"/>
        </a:ext>
      </dgm:extLst>
    </dgm:pt>
    <dgm:pt modelId="{046E248D-16B0-4CDE-BB36-009143877870}" type="pres">
      <dgm:prSet presAssocID="{25347F9F-216A-4ABE-B17C-493CF5A12E2D}" presName="spaceRect" presStyleCnt="0"/>
      <dgm:spPr/>
    </dgm:pt>
    <dgm:pt modelId="{69BAC8F4-3B99-4311-A708-A9A7BC8D2B40}" type="pres">
      <dgm:prSet presAssocID="{25347F9F-216A-4ABE-B17C-493CF5A12E2D}" presName="textRect" presStyleLbl="revTx" presStyleIdx="2" presStyleCnt="6">
        <dgm:presLayoutVars>
          <dgm:chMax val="1"/>
          <dgm:chPref val="1"/>
        </dgm:presLayoutVars>
      </dgm:prSet>
      <dgm:spPr/>
    </dgm:pt>
    <dgm:pt modelId="{67CFD95B-2D5C-430C-9170-CE4323E29AB9}" type="pres">
      <dgm:prSet presAssocID="{3790F5DB-396A-49A3-92E2-4FD5F9DC99AE}" presName="sibTrans" presStyleCnt="0"/>
      <dgm:spPr/>
    </dgm:pt>
    <dgm:pt modelId="{21B39FAE-6C34-4F2A-862D-AFC0C2B2D058}" type="pres">
      <dgm:prSet presAssocID="{FA5A7A0D-C351-473B-A9ED-26C363116052}" presName="compNode" presStyleCnt="0"/>
      <dgm:spPr/>
    </dgm:pt>
    <dgm:pt modelId="{186181B4-5974-4C53-B517-66D8EFB3A16F}" type="pres">
      <dgm:prSet presAssocID="{FA5A7A0D-C351-473B-A9ED-26C363116052}" presName="iconBgRect" presStyleLbl="bgShp" presStyleIdx="3" presStyleCnt="6"/>
      <dgm:spPr/>
    </dgm:pt>
    <dgm:pt modelId="{9553ECCF-CFCF-46DF-81EB-F49D897D92A0}" type="pres">
      <dgm:prSet presAssocID="{FA5A7A0D-C351-473B-A9ED-26C363116052}"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runch"/>
        </a:ext>
      </dgm:extLst>
    </dgm:pt>
    <dgm:pt modelId="{9C467CE5-DB6D-4E7A-A478-58B826426C44}" type="pres">
      <dgm:prSet presAssocID="{FA5A7A0D-C351-473B-A9ED-26C363116052}" presName="spaceRect" presStyleCnt="0"/>
      <dgm:spPr/>
    </dgm:pt>
    <dgm:pt modelId="{B46AAC97-2946-49BC-9AFB-25C12DE45AF0}" type="pres">
      <dgm:prSet presAssocID="{FA5A7A0D-C351-473B-A9ED-26C363116052}" presName="textRect" presStyleLbl="revTx" presStyleIdx="3" presStyleCnt="6">
        <dgm:presLayoutVars>
          <dgm:chMax val="1"/>
          <dgm:chPref val="1"/>
        </dgm:presLayoutVars>
      </dgm:prSet>
      <dgm:spPr/>
    </dgm:pt>
    <dgm:pt modelId="{E5E72FA2-E809-4299-8E6F-FC4F54EFC547}" type="pres">
      <dgm:prSet presAssocID="{34497B28-A292-423D-91BC-76AD2E0B7A13}" presName="sibTrans" presStyleCnt="0"/>
      <dgm:spPr/>
    </dgm:pt>
    <dgm:pt modelId="{A091F6D7-5E08-44E3-A969-F349596FF827}" type="pres">
      <dgm:prSet presAssocID="{E4EE55D8-F687-467E-9D61-B79DC4CE9887}" presName="compNode" presStyleCnt="0"/>
      <dgm:spPr/>
    </dgm:pt>
    <dgm:pt modelId="{C69FBEB1-A975-46AA-B551-2F28C26053B5}" type="pres">
      <dgm:prSet presAssocID="{E4EE55D8-F687-467E-9D61-B79DC4CE9887}" presName="iconBgRect" presStyleLbl="bgShp" presStyleIdx="4" presStyleCnt="6"/>
      <dgm:spPr/>
    </dgm:pt>
    <dgm:pt modelId="{2B385DD3-25D6-419B-80E6-96363EDDA695}" type="pres">
      <dgm:prSet presAssocID="{E4EE55D8-F687-467E-9D61-B79DC4CE9887}" presName="iconRect" presStyleLbl="node1" presStyleIdx="4" presStyleCnt="6"/>
      <dgm:spPr>
        <a:blipFill>
          <a:blip xmlns:r="http://schemas.openxmlformats.org/officeDocument/2006/relationships"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offee Beans"/>
        </a:ext>
      </dgm:extLst>
    </dgm:pt>
    <dgm:pt modelId="{7C9B27B9-E823-4ED1-BF14-90F2FDB91C46}" type="pres">
      <dgm:prSet presAssocID="{E4EE55D8-F687-467E-9D61-B79DC4CE9887}" presName="spaceRect" presStyleCnt="0"/>
      <dgm:spPr/>
    </dgm:pt>
    <dgm:pt modelId="{263359E2-1BC8-4988-B564-06CEA77F8287}" type="pres">
      <dgm:prSet presAssocID="{E4EE55D8-F687-467E-9D61-B79DC4CE9887}" presName="textRect" presStyleLbl="revTx" presStyleIdx="4" presStyleCnt="6" custScaleX="173854">
        <dgm:presLayoutVars>
          <dgm:chMax val="1"/>
          <dgm:chPref val="1"/>
        </dgm:presLayoutVars>
      </dgm:prSet>
      <dgm:spPr/>
    </dgm:pt>
    <dgm:pt modelId="{41F71847-CD30-411D-98B8-86BB2FDCC2E0}" type="pres">
      <dgm:prSet presAssocID="{A7FE2777-9948-45E6-B78D-04FC197A6743}" presName="sibTrans" presStyleCnt="0"/>
      <dgm:spPr/>
    </dgm:pt>
    <dgm:pt modelId="{869FD347-134F-410C-89E8-8C04215A47A1}" type="pres">
      <dgm:prSet presAssocID="{7130CF4F-A5E4-4EA5-A17E-A650581F6740}" presName="compNode" presStyleCnt="0"/>
      <dgm:spPr/>
    </dgm:pt>
    <dgm:pt modelId="{6DBE69A9-0E10-4EDD-A20F-B9CC3458F202}" type="pres">
      <dgm:prSet presAssocID="{7130CF4F-A5E4-4EA5-A17E-A650581F6740}" presName="iconBgRect" presStyleLbl="bgShp" presStyleIdx="5" presStyleCnt="6"/>
      <dgm:spPr/>
    </dgm:pt>
    <dgm:pt modelId="{6DCD2A8B-890A-4900-99D3-334CBB8137A4}" type="pres">
      <dgm:prSet presAssocID="{7130CF4F-A5E4-4EA5-A17E-A650581F6740}"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Label"/>
        </a:ext>
      </dgm:extLst>
    </dgm:pt>
    <dgm:pt modelId="{2414386C-E7E9-458D-9196-730DC33C5809}" type="pres">
      <dgm:prSet presAssocID="{7130CF4F-A5E4-4EA5-A17E-A650581F6740}" presName="spaceRect" presStyleCnt="0"/>
      <dgm:spPr/>
    </dgm:pt>
    <dgm:pt modelId="{5A0EE7BD-FA1E-45BD-9AFE-6F74AF8DB9D8}" type="pres">
      <dgm:prSet presAssocID="{7130CF4F-A5E4-4EA5-A17E-A650581F6740}" presName="textRect" presStyleLbl="revTx" presStyleIdx="5" presStyleCnt="6">
        <dgm:presLayoutVars>
          <dgm:chMax val="1"/>
          <dgm:chPref val="1"/>
        </dgm:presLayoutVars>
      </dgm:prSet>
      <dgm:spPr/>
    </dgm:pt>
  </dgm:ptLst>
  <dgm:cxnLst>
    <dgm:cxn modelId="{375CEA0F-61A6-4894-885B-D8B836FD6D3C}" srcId="{DFAAD8AD-AE51-4F62-AD95-591BA6773851}" destId="{E4EE55D8-F687-467E-9D61-B79DC4CE9887}" srcOrd="4" destOrd="0" parTransId="{FEBDEDD6-27CE-4B40-BE51-2F58DD636930}" sibTransId="{A7FE2777-9948-45E6-B78D-04FC197A6743}"/>
    <dgm:cxn modelId="{2B44EF0F-956F-417A-BCD6-EC7B4276E91C}" type="presOf" srcId="{DFAAD8AD-AE51-4F62-AD95-591BA6773851}" destId="{8C183E86-F8B5-4893-B873-73F94C6FB57F}" srcOrd="0" destOrd="0" presId="urn:microsoft.com/office/officeart/2018/5/layout/IconCircleLabelList"/>
    <dgm:cxn modelId="{70CC3611-8438-4162-A8BE-FDDE05D522D1}" srcId="{DFAAD8AD-AE51-4F62-AD95-591BA6773851}" destId="{25347F9F-216A-4ABE-B17C-493CF5A12E2D}" srcOrd="2" destOrd="0" parTransId="{7B08A2BF-5925-4BBE-910B-FDFB65271500}" sibTransId="{3790F5DB-396A-49A3-92E2-4FD5F9DC99AE}"/>
    <dgm:cxn modelId="{53AC9418-0E39-4ADF-92DF-DDC0B024F2CD}" srcId="{DFAAD8AD-AE51-4F62-AD95-591BA6773851}" destId="{7130CF4F-A5E4-4EA5-A17E-A650581F6740}" srcOrd="5" destOrd="0" parTransId="{E066C4F9-8CC8-43D8-8460-6120AFBE2A31}" sibTransId="{6F26ABDB-01BB-49DF-8A6C-0760C0753F45}"/>
    <dgm:cxn modelId="{6141B929-528C-4BCC-BA85-A8619AD2586E}" srcId="{DFAAD8AD-AE51-4F62-AD95-591BA6773851}" destId="{79976E34-2FF8-4272-8175-7C35E57556DC}" srcOrd="1" destOrd="0" parTransId="{C2D3ABFA-6E12-4265-8833-C6216799D745}" sibTransId="{9FE79F91-D4B4-4B60-98BD-0105EC3E7B5A}"/>
    <dgm:cxn modelId="{536CEB48-C40D-4199-BDFE-820D50979470}" srcId="{DFAAD8AD-AE51-4F62-AD95-591BA6773851}" destId="{FA5A7A0D-C351-473B-A9ED-26C363116052}" srcOrd="3" destOrd="0" parTransId="{A161A639-2F05-4B34-A258-7DB94AE94CF3}" sibTransId="{34497B28-A292-423D-91BC-76AD2E0B7A13}"/>
    <dgm:cxn modelId="{C1F92D6D-F15C-4AA4-A2F0-148835A99929}" type="presOf" srcId="{79976E34-2FF8-4272-8175-7C35E57556DC}" destId="{7EAEA306-8AB6-4BBF-90CA-18A364B21374}" srcOrd="0" destOrd="0" presId="urn:microsoft.com/office/officeart/2018/5/layout/IconCircleLabelList"/>
    <dgm:cxn modelId="{2FA8B550-E313-4775-908C-037DFF1F9BB3}" type="presOf" srcId="{7130CF4F-A5E4-4EA5-A17E-A650581F6740}" destId="{5A0EE7BD-FA1E-45BD-9AFE-6F74AF8DB9D8}" srcOrd="0" destOrd="0" presId="urn:microsoft.com/office/officeart/2018/5/layout/IconCircleLabelList"/>
    <dgm:cxn modelId="{95758093-DAE7-4AF1-AB79-2215D518ED46}" type="presOf" srcId="{E4EE55D8-F687-467E-9D61-B79DC4CE9887}" destId="{263359E2-1BC8-4988-B564-06CEA77F8287}" srcOrd="0" destOrd="0" presId="urn:microsoft.com/office/officeart/2018/5/layout/IconCircleLabelList"/>
    <dgm:cxn modelId="{CA0CCDA4-860B-40A5-8DA1-D45E822FA76F}" type="presOf" srcId="{25347F9F-216A-4ABE-B17C-493CF5A12E2D}" destId="{69BAC8F4-3B99-4311-A708-A9A7BC8D2B40}" srcOrd="0" destOrd="0" presId="urn:microsoft.com/office/officeart/2018/5/layout/IconCircleLabelList"/>
    <dgm:cxn modelId="{5435F7B0-6062-4CFB-A3B7-B2F41DDCA61B}" type="presOf" srcId="{FA5A7A0D-C351-473B-A9ED-26C363116052}" destId="{B46AAC97-2946-49BC-9AFB-25C12DE45AF0}" srcOrd="0" destOrd="0" presId="urn:microsoft.com/office/officeart/2018/5/layout/IconCircleLabelList"/>
    <dgm:cxn modelId="{BDF9D6B8-D146-47EB-8D70-42E9BE37DE94}" srcId="{DFAAD8AD-AE51-4F62-AD95-591BA6773851}" destId="{0D6B6707-E3B2-4574-8377-C70220EB7732}" srcOrd="0" destOrd="0" parTransId="{6A388DDC-1F75-4478-A78A-F893260FDF60}" sibTransId="{B36143F1-D5C1-426F-9963-4305D88CC22E}"/>
    <dgm:cxn modelId="{10652AE8-1EE8-43F9-9CAC-FBAAAE8AB199}" type="presOf" srcId="{0D6B6707-E3B2-4574-8377-C70220EB7732}" destId="{08E099AA-44DD-4A6F-877A-4603824691AB}" srcOrd="0" destOrd="0" presId="urn:microsoft.com/office/officeart/2018/5/layout/IconCircleLabelList"/>
    <dgm:cxn modelId="{4925ABFF-99BD-4D2B-BB78-0BE8B630A914}" type="presParOf" srcId="{8C183E86-F8B5-4893-B873-73F94C6FB57F}" destId="{72E8C3A7-0DC3-4EE6-9C40-2DF04BB68F18}" srcOrd="0" destOrd="0" presId="urn:microsoft.com/office/officeart/2018/5/layout/IconCircleLabelList"/>
    <dgm:cxn modelId="{8CCBB2CE-950C-4ABD-A9A8-6419716C52A7}" type="presParOf" srcId="{72E8C3A7-0DC3-4EE6-9C40-2DF04BB68F18}" destId="{FC984821-1F09-4278-A0D7-7DA3015372E4}" srcOrd="0" destOrd="0" presId="urn:microsoft.com/office/officeart/2018/5/layout/IconCircleLabelList"/>
    <dgm:cxn modelId="{6999A8DE-70C6-4317-8499-B2DF8171A0D1}" type="presParOf" srcId="{72E8C3A7-0DC3-4EE6-9C40-2DF04BB68F18}" destId="{BCBA5A6A-9B6A-46A8-8EFF-262EB4136E90}" srcOrd="1" destOrd="0" presId="urn:microsoft.com/office/officeart/2018/5/layout/IconCircleLabelList"/>
    <dgm:cxn modelId="{7D29D801-65C2-4AD6-930E-C71CB5943E9A}" type="presParOf" srcId="{72E8C3A7-0DC3-4EE6-9C40-2DF04BB68F18}" destId="{9FD61B06-F844-48AB-867D-C56EF531A992}" srcOrd="2" destOrd="0" presId="urn:microsoft.com/office/officeart/2018/5/layout/IconCircleLabelList"/>
    <dgm:cxn modelId="{3E3CA2FC-53FC-42B2-9853-7ADBB9CC2449}" type="presParOf" srcId="{72E8C3A7-0DC3-4EE6-9C40-2DF04BB68F18}" destId="{08E099AA-44DD-4A6F-877A-4603824691AB}" srcOrd="3" destOrd="0" presId="urn:microsoft.com/office/officeart/2018/5/layout/IconCircleLabelList"/>
    <dgm:cxn modelId="{B17C98DC-82B5-4599-B008-7CD81CE838F5}" type="presParOf" srcId="{8C183E86-F8B5-4893-B873-73F94C6FB57F}" destId="{07CD4396-C3CC-4524-A1B5-8142DCAE5F96}" srcOrd="1" destOrd="0" presId="urn:microsoft.com/office/officeart/2018/5/layout/IconCircleLabelList"/>
    <dgm:cxn modelId="{D5F9D150-69E6-4589-A4E7-C8196E9339E0}" type="presParOf" srcId="{8C183E86-F8B5-4893-B873-73F94C6FB57F}" destId="{B54A9A5D-4309-48E4-9D9A-2E4A2B2EA6BC}" srcOrd="2" destOrd="0" presId="urn:microsoft.com/office/officeart/2018/5/layout/IconCircleLabelList"/>
    <dgm:cxn modelId="{8F72AB8E-465C-4624-B2AE-9555C8CBC74C}" type="presParOf" srcId="{B54A9A5D-4309-48E4-9D9A-2E4A2B2EA6BC}" destId="{C1CEE36A-0FD0-4006-8799-8CFD71139415}" srcOrd="0" destOrd="0" presId="urn:microsoft.com/office/officeart/2018/5/layout/IconCircleLabelList"/>
    <dgm:cxn modelId="{C389804C-E7DF-420F-87F6-BEB928295344}" type="presParOf" srcId="{B54A9A5D-4309-48E4-9D9A-2E4A2B2EA6BC}" destId="{44E0ACC8-B77B-44E7-8860-7B7FF909C0B4}" srcOrd="1" destOrd="0" presId="urn:microsoft.com/office/officeart/2018/5/layout/IconCircleLabelList"/>
    <dgm:cxn modelId="{A846B30F-39AE-44C9-873A-EE937E63B2D4}" type="presParOf" srcId="{B54A9A5D-4309-48E4-9D9A-2E4A2B2EA6BC}" destId="{5E26E123-4564-4516-A075-71484BB12A1F}" srcOrd="2" destOrd="0" presId="urn:microsoft.com/office/officeart/2018/5/layout/IconCircleLabelList"/>
    <dgm:cxn modelId="{154A0ADB-6119-4A5B-A911-B83C6FD89A71}" type="presParOf" srcId="{B54A9A5D-4309-48E4-9D9A-2E4A2B2EA6BC}" destId="{7EAEA306-8AB6-4BBF-90CA-18A364B21374}" srcOrd="3" destOrd="0" presId="urn:microsoft.com/office/officeart/2018/5/layout/IconCircleLabelList"/>
    <dgm:cxn modelId="{0BF3F34E-5CFD-4916-8BB5-50F222AB9318}" type="presParOf" srcId="{8C183E86-F8B5-4893-B873-73F94C6FB57F}" destId="{4B8DF1EC-F6CB-4BC2-A556-343C309B7A91}" srcOrd="3" destOrd="0" presId="urn:microsoft.com/office/officeart/2018/5/layout/IconCircleLabelList"/>
    <dgm:cxn modelId="{92A259BA-3BC2-4D0F-B513-9D18ABFAAAB3}" type="presParOf" srcId="{8C183E86-F8B5-4893-B873-73F94C6FB57F}" destId="{2F16E9E1-0779-4FB7-8D64-95E9495863CB}" srcOrd="4" destOrd="0" presId="urn:microsoft.com/office/officeart/2018/5/layout/IconCircleLabelList"/>
    <dgm:cxn modelId="{D6CF2B53-AF15-409B-816E-E30224EBC6CE}" type="presParOf" srcId="{2F16E9E1-0779-4FB7-8D64-95E9495863CB}" destId="{41350BEB-D0A3-46BF-9887-C1050ABF63F3}" srcOrd="0" destOrd="0" presId="urn:microsoft.com/office/officeart/2018/5/layout/IconCircleLabelList"/>
    <dgm:cxn modelId="{5E41F23A-32A8-4FDD-A7B2-B333AE289ADD}" type="presParOf" srcId="{2F16E9E1-0779-4FB7-8D64-95E9495863CB}" destId="{9BE1FB0A-6D5B-49A1-8542-B822C3B1EF3C}" srcOrd="1" destOrd="0" presId="urn:microsoft.com/office/officeart/2018/5/layout/IconCircleLabelList"/>
    <dgm:cxn modelId="{BC9B8AF0-F5AC-43D7-BE59-C3367FE461DD}" type="presParOf" srcId="{2F16E9E1-0779-4FB7-8D64-95E9495863CB}" destId="{046E248D-16B0-4CDE-BB36-009143877870}" srcOrd="2" destOrd="0" presId="urn:microsoft.com/office/officeart/2018/5/layout/IconCircleLabelList"/>
    <dgm:cxn modelId="{47D298FD-662A-4092-B974-5C8FF66D007D}" type="presParOf" srcId="{2F16E9E1-0779-4FB7-8D64-95E9495863CB}" destId="{69BAC8F4-3B99-4311-A708-A9A7BC8D2B40}" srcOrd="3" destOrd="0" presId="urn:microsoft.com/office/officeart/2018/5/layout/IconCircleLabelList"/>
    <dgm:cxn modelId="{0B245166-7713-46EB-96DD-55BA77673BA9}" type="presParOf" srcId="{8C183E86-F8B5-4893-B873-73F94C6FB57F}" destId="{67CFD95B-2D5C-430C-9170-CE4323E29AB9}" srcOrd="5" destOrd="0" presId="urn:microsoft.com/office/officeart/2018/5/layout/IconCircleLabelList"/>
    <dgm:cxn modelId="{2ECCB8FC-A135-4E48-A6D8-6E787E7F5409}" type="presParOf" srcId="{8C183E86-F8B5-4893-B873-73F94C6FB57F}" destId="{21B39FAE-6C34-4F2A-862D-AFC0C2B2D058}" srcOrd="6" destOrd="0" presId="urn:microsoft.com/office/officeart/2018/5/layout/IconCircleLabelList"/>
    <dgm:cxn modelId="{C3F8A8AF-88DF-44EB-B767-255246636384}" type="presParOf" srcId="{21B39FAE-6C34-4F2A-862D-AFC0C2B2D058}" destId="{186181B4-5974-4C53-B517-66D8EFB3A16F}" srcOrd="0" destOrd="0" presId="urn:microsoft.com/office/officeart/2018/5/layout/IconCircleLabelList"/>
    <dgm:cxn modelId="{43B80BBD-5119-41E3-AF39-99DAB1436F60}" type="presParOf" srcId="{21B39FAE-6C34-4F2A-862D-AFC0C2B2D058}" destId="{9553ECCF-CFCF-46DF-81EB-F49D897D92A0}" srcOrd="1" destOrd="0" presId="urn:microsoft.com/office/officeart/2018/5/layout/IconCircleLabelList"/>
    <dgm:cxn modelId="{A94DE376-7EA6-4106-87B6-AF16E9D82018}" type="presParOf" srcId="{21B39FAE-6C34-4F2A-862D-AFC0C2B2D058}" destId="{9C467CE5-DB6D-4E7A-A478-58B826426C44}" srcOrd="2" destOrd="0" presId="urn:microsoft.com/office/officeart/2018/5/layout/IconCircleLabelList"/>
    <dgm:cxn modelId="{2FB0E181-CE14-484F-906E-0555244FC5E6}" type="presParOf" srcId="{21B39FAE-6C34-4F2A-862D-AFC0C2B2D058}" destId="{B46AAC97-2946-49BC-9AFB-25C12DE45AF0}" srcOrd="3" destOrd="0" presId="urn:microsoft.com/office/officeart/2018/5/layout/IconCircleLabelList"/>
    <dgm:cxn modelId="{2491C833-4571-4D74-B818-A0EEC3624E60}" type="presParOf" srcId="{8C183E86-F8B5-4893-B873-73F94C6FB57F}" destId="{E5E72FA2-E809-4299-8E6F-FC4F54EFC547}" srcOrd="7" destOrd="0" presId="urn:microsoft.com/office/officeart/2018/5/layout/IconCircleLabelList"/>
    <dgm:cxn modelId="{53D97014-95C7-4BEC-B900-D5907DA656D8}" type="presParOf" srcId="{8C183E86-F8B5-4893-B873-73F94C6FB57F}" destId="{A091F6D7-5E08-44E3-A969-F349596FF827}" srcOrd="8" destOrd="0" presId="urn:microsoft.com/office/officeart/2018/5/layout/IconCircleLabelList"/>
    <dgm:cxn modelId="{B97C8746-98C6-43ED-8F70-F70A3E2181F8}" type="presParOf" srcId="{A091F6D7-5E08-44E3-A969-F349596FF827}" destId="{C69FBEB1-A975-46AA-B551-2F28C26053B5}" srcOrd="0" destOrd="0" presId="urn:microsoft.com/office/officeart/2018/5/layout/IconCircleLabelList"/>
    <dgm:cxn modelId="{4BE2637C-242F-4006-9523-FF526358D205}" type="presParOf" srcId="{A091F6D7-5E08-44E3-A969-F349596FF827}" destId="{2B385DD3-25D6-419B-80E6-96363EDDA695}" srcOrd="1" destOrd="0" presId="urn:microsoft.com/office/officeart/2018/5/layout/IconCircleLabelList"/>
    <dgm:cxn modelId="{9446A8F4-B92F-4EB9-97DE-9669DA9AB672}" type="presParOf" srcId="{A091F6D7-5E08-44E3-A969-F349596FF827}" destId="{7C9B27B9-E823-4ED1-BF14-90F2FDB91C46}" srcOrd="2" destOrd="0" presId="urn:microsoft.com/office/officeart/2018/5/layout/IconCircleLabelList"/>
    <dgm:cxn modelId="{82D57B3D-5B0A-4A35-9848-2D20AE78CC08}" type="presParOf" srcId="{A091F6D7-5E08-44E3-A969-F349596FF827}" destId="{263359E2-1BC8-4988-B564-06CEA77F8287}" srcOrd="3" destOrd="0" presId="urn:microsoft.com/office/officeart/2018/5/layout/IconCircleLabelList"/>
    <dgm:cxn modelId="{0609949E-A693-408A-B617-C965EEC83C45}" type="presParOf" srcId="{8C183E86-F8B5-4893-B873-73F94C6FB57F}" destId="{41F71847-CD30-411D-98B8-86BB2FDCC2E0}" srcOrd="9" destOrd="0" presId="urn:microsoft.com/office/officeart/2018/5/layout/IconCircleLabelList"/>
    <dgm:cxn modelId="{803CB3AE-9087-4994-9044-5566691D24D1}" type="presParOf" srcId="{8C183E86-F8B5-4893-B873-73F94C6FB57F}" destId="{869FD347-134F-410C-89E8-8C04215A47A1}" srcOrd="10" destOrd="0" presId="urn:microsoft.com/office/officeart/2018/5/layout/IconCircleLabelList"/>
    <dgm:cxn modelId="{F150E8E5-B678-49DF-BDB0-45C2F9AE349E}" type="presParOf" srcId="{869FD347-134F-410C-89E8-8C04215A47A1}" destId="{6DBE69A9-0E10-4EDD-A20F-B9CC3458F202}" srcOrd="0" destOrd="0" presId="urn:microsoft.com/office/officeart/2018/5/layout/IconCircleLabelList"/>
    <dgm:cxn modelId="{CEDACED2-E02B-487C-9201-F76901FDADE4}" type="presParOf" srcId="{869FD347-134F-410C-89E8-8C04215A47A1}" destId="{6DCD2A8B-890A-4900-99D3-334CBB8137A4}" srcOrd="1" destOrd="0" presId="urn:microsoft.com/office/officeart/2018/5/layout/IconCircleLabelList"/>
    <dgm:cxn modelId="{7FFFA5C7-D4FD-4127-A87E-299A5F734EBB}" type="presParOf" srcId="{869FD347-134F-410C-89E8-8C04215A47A1}" destId="{2414386C-E7E9-458D-9196-730DC33C5809}" srcOrd="2" destOrd="0" presId="urn:microsoft.com/office/officeart/2018/5/layout/IconCircleLabelList"/>
    <dgm:cxn modelId="{B9BE1498-3A2C-4DC3-B77A-AD7E670F7B8B}" type="presParOf" srcId="{869FD347-134F-410C-89E8-8C04215A47A1}" destId="{5A0EE7BD-FA1E-45BD-9AFE-6F74AF8DB9D8}"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749C9FD-C7A3-4529-9C14-19661DE662AA}" type="doc">
      <dgm:prSet loTypeId="urn:microsoft.com/office/officeart/2018/5/layout/Centered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77672D95-DBD8-45E9-B0BF-F125F281860F}">
      <dgm:prSet/>
      <dgm:spPr/>
      <dgm:t>
        <a:bodyPr/>
        <a:lstStyle/>
        <a:p>
          <a:pPr>
            <a:lnSpc>
              <a:spcPct val="100000"/>
            </a:lnSpc>
            <a:defRPr b="1"/>
          </a:pPr>
          <a:r>
            <a:rPr lang="en-US" dirty="0"/>
            <a:t>Whenever practical, hold virtual meetings hosted online or by phone and practice social distancing (as per email from Paige Desiere, Director of Personnel and Human Resources on 5/31/2022</a:t>
          </a:r>
        </a:p>
      </dgm:t>
    </dgm:pt>
    <dgm:pt modelId="{EC901C8D-23DF-4994-9D70-6C3772729000}" type="parTrans" cxnId="{C03E2A22-975A-4D5E-94F9-8D868076CD24}">
      <dgm:prSet/>
      <dgm:spPr/>
      <dgm:t>
        <a:bodyPr/>
        <a:lstStyle/>
        <a:p>
          <a:endParaRPr lang="en-US"/>
        </a:p>
      </dgm:t>
    </dgm:pt>
    <dgm:pt modelId="{75FF1FA8-7835-447D-A223-4A2205510379}" type="sibTrans" cxnId="{C03E2A22-975A-4D5E-94F9-8D868076CD24}">
      <dgm:prSet/>
      <dgm:spPr/>
      <dgm:t>
        <a:bodyPr/>
        <a:lstStyle/>
        <a:p>
          <a:endParaRPr lang="en-US"/>
        </a:p>
      </dgm:t>
    </dgm:pt>
    <dgm:pt modelId="{37D27157-C468-4FB6-BDEA-A4C4DA64967D}">
      <dgm:prSet/>
      <dgm:spPr/>
      <dgm:t>
        <a:bodyPr/>
        <a:lstStyle/>
        <a:p>
          <a:pPr>
            <a:lnSpc>
              <a:spcPct val="100000"/>
            </a:lnSpc>
            <a:defRPr b="1"/>
          </a:pPr>
          <a:r>
            <a:rPr lang="en-US"/>
            <a:t>If you do need to meet in person; </a:t>
          </a:r>
        </a:p>
      </dgm:t>
    </dgm:pt>
    <dgm:pt modelId="{9159FA79-0A62-4B3D-ABFB-000F827A0637}" type="parTrans" cxnId="{CE05A017-F6DC-43D9-A5A5-5CE2CAA67BC9}">
      <dgm:prSet/>
      <dgm:spPr/>
      <dgm:t>
        <a:bodyPr/>
        <a:lstStyle/>
        <a:p>
          <a:endParaRPr lang="en-US"/>
        </a:p>
      </dgm:t>
    </dgm:pt>
    <dgm:pt modelId="{2A3A643F-87A4-42A7-A26D-92516A77DE40}" type="sibTrans" cxnId="{CE05A017-F6DC-43D9-A5A5-5CE2CAA67BC9}">
      <dgm:prSet/>
      <dgm:spPr/>
      <dgm:t>
        <a:bodyPr/>
        <a:lstStyle/>
        <a:p>
          <a:endParaRPr lang="en-US"/>
        </a:p>
      </dgm:t>
    </dgm:pt>
    <dgm:pt modelId="{509AEE32-DF94-421F-A200-F0784A32C290}">
      <dgm:prSet custT="1"/>
      <dgm:spPr/>
      <dgm:t>
        <a:bodyPr/>
        <a:lstStyle/>
        <a:p>
          <a:pPr>
            <a:lnSpc>
              <a:spcPct val="100000"/>
            </a:lnSpc>
          </a:pPr>
          <a:endParaRPr lang="en-US" sz="1600" baseline="0" dirty="0"/>
        </a:p>
      </dgm:t>
    </dgm:pt>
    <dgm:pt modelId="{C435C0DC-0A8A-49A5-B284-1F7CDA93B633}" type="parTrans" cxnId="{25F5E52A-D3B4-4998-94F8-0338BA1DBFBC}">
      <dgm:prSet/>
      <dgm:spPr/>
      <dgm:t>
        <a:bodyPr/>
        <a:lstStyle/>
        <a:p>
          <a:endParaRPr lang="en-US"/>
        </a:p>
      </dgm:t>
    </dgm:pt>
    <dgm:pt modelId="{FC47EB1A-01D7-4F3D-B46F-65A7FC3BD1B4}" type="sibTrans" cxnId="{25F5E52A-D3B4-4998-94F8-0338BA1DBFBC}">
      <dgm:prSet/>
      <dgm:spPr/>
      <dgm:t>
        <a:bodyPr/>
        <a:lstStyle/>
        <a:p>
          <a:endParaRPr lang="en-US"/>
        </a:p>
      </dgm:t>
    </dgm:pt>
    <dgm:pt modelId="{25BD6A9B-A1C9-4459-9806-D55E0EA72092}">
      <dgm:prSet custT="1"/>
      <dgm:spPr/>
      <dgm:t>
        <a:bodyPr/>
        <a:lstStyle/>
        <a:p>
          <a:pPr>
            <a:lnSpc>
              <a:spcPct val="100000"/>
            </a:lnSpc>
          </a:pPr>
          <a:r>
            <a:rPr lang="en-US" sz="1600" baseline="0" dirty="0"/>
            <a:t>Sanitize or wash your hands when the meeting or fieldwork is over</a:t>
          </a:r>
          <a:endParaRPr lang="en-US" sz="1600" dirty="0"/>
        </a:p>
      </dgm:t>
    </dgm:pt>
    <dgm:pt modelId="{B986130D-B4A6-4C3B-B6D2-0A8EF45886FC}" type="parTrans" cxnId="{5A8C274F-DE24-42A2-B7C4-D8E1F7E7A72F}">
      <dgm:prSet/>
      <dgm:spPr/>
      <dgm:t>
        <a:bodyPr/>
        <a:lstStyle/>
        <a:p>
          <a:endParaRPr lang="en-US"/>
        </a:p>
      </dgm:t>
    </dgm:pt>
    <dgm:pt modelId="{50123C9E-5D5E-4889-925F-B9282A79274D}" type="sibTrans" cxnId="{5A8C274F-DE24-42A2-B7C4-D8E1F7E7A72F}">
      <dgm:prSet/>
      <dgm:spPr/>
      <dgm:t>
        <a:bodyPr/>
        <a:lstStyle/>
        <a:p>
          <a:endParaRPr lang="en-US"/>
        </a:p>
      </dgm:t>
    </dgm:pt>
    <dgm:pt modelId="{91547D2E-104C-44FD-92A1-1043BBECD49D}" type="pres">
      <dgm:prSet presAssocID="{5749C9FD-C7A3-4529-9C14-19661DE662AA}" presName="root" presStyleCnt="0">
        <dgm:presLayoutVars>
          <dgm:dir/>
          <dgm:resizeHandles val="exact"/>
        </dgm:presLayoutVars>
      </dgm:prSet>
      <dgm:spPr/>
    </dgm:pt>
    <dgm:pt modelId="{464538AC-FD65-4A4A-AAF5-BE379D78992C}" type="pres">
      <dgm:prSet presAssocID="{77672D95-DBD8-45E9-B0BF-F125F281860F}" presName="compNode" presStyleCnt="0"/>
      <dgm:spPr/>
    </dgm:pt>
    <dgm:pt modelId="{1A4CC0D4-4D21-4B77-8783-959C968ABEAF}" type="pres">
      <dgm:prSet presAssocID="{77672D95-DBD8-45E9-B0BF-F125F281860F}"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Receiver"/>
        </a:ext>
      </dgm:extLst>
    </dgm:pt>
    <dgm:pt modelId="{98F9359D-7B5E-4F7E-803F-FD7FCA6EDE70}" type="pres">
      <dgm:prSet presAssocID="{77672D95-DBD8-45E9-B0BF-F125F281860F}" presName="iconSpace" presStyleCnt="0"/>
      <dgm:spPr/>
    </dgm:pt>
    <dgm:pt modelId="{A8782C9B-C94D-4C04-B55C-7CEAFC2B1180}" type="pres">
      <dgm:prSet presAssocID="{77672D95-DBD8-45E9-B0BF-F125F281860F}" presName="parTx" presStyleLbl="revTx" presStyleIdx="0" presStyleCnt="4">
        <dgm:presLayoutVars>
          <dgm:chMax val="0"/>
          <dgm:chPref val="0"/>
        </dgm:presLayoutVars>
      </dgm:prSet>
      <dgm:spPr/>
    </dgm:pt>
    <dgm:pt modelId="{02750DE2-CEEB-45FF-89BD-E4C30DF101BF}" type="pres">
      <dgm:prSet presAssocID="{77672D95-DBD8-45E9-B0BF-F125F281860F}" presName="txSpace" presStyleCnt="0"/>
      <dgm:spPr/>
    </dgm:pt>
    <dgm:pt modelId="{AF162ECB-B325-41F9-ACFF-B9FF03F34C43}" type="pres">
      <dgm:prSet presAssocID="{77672D95-DBD8-45E9-B0BF-F125F281860F}" presName="desTx" presStyleLbl="revTx" presStyleIdx="1" presStyleCnt="4">
        <dgm:presLayoutVars/>
      </dgm:prSet>
      <dgm:spPr/>
    </dgm:pt>
    <dgm:pt modelId="{5394CB18-81FF-4046-8106-E261998E116A}" type="pres">
      <dgm:prSet presAssocID="{75FF1FA8-7835-447D-A223-4A2205510379}" presName="sibTrans" presStyleCnt="0"/>
      <dgm:spPr/>
    </dgm:pt>
    <dgm:pt modelId="{BA49AF70-6EF5-4140-A3E3-FFA6BF32CCC2}" type="pres">
      <dgm:prSet presAssocID="{37D27157-C468-4FB6-BDEA-A4C4DA64967D}" presName="compNode" presStyleCnt="0"/>
      <dgm:spPr/>
    </dgm:pt>
    <dgm:pt modelId="{FA9AA8F6-36F8-4F7D-8354-AD242155C759}" type="pres">
      <dgm:prSet presAssocID="{37D27157-C468-4FB6-BDEA-A4C4DA64967D}"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ign Language"/>
        </a:ext>
      </dgm:extLst>
    </dgm:pt>
    <dgm:pt modelId="{DDA926D4-9373-470B-AAFD-056C5A547198}" type="pres">
      <dgm:prSet presAssocID="{37D27157-C468-4FB6-BDEA-A4C4DA64967D}" presName="iconSpace" presStyleCnt="0"/>
      <dgm:spPr/>
    </dgm:pt>
    <dgm:pt modelId="{53DD4CF9-292E-4E6F-9DA6-1917F56EFE82}" type="pres">
      <dgm:prSet presAssocID="{37D27157-C468-4FB6-BDEA-A4C4DA64967D}" presName="parTx" presStyleLbl="revTx" presStyleIdx="2" presStyleCnt="4">
        <dgm:presLayoutVars>
          <dgm:chMax val="0"/>
          <dgm:chPref val="0"/>
        </dgm:presLayoutVars>
      </dgm:prSet>
      <dgm:spPr/>
    </dgm:pt>
    <dgm:pt modelId="{03C3788E-5A14-4D8C-AD92-0281FDF82D8A}" type="pres">
      <dgm:prSet presAssocID="{37D27157-C468-4FB6-BDEA-A4C4DA64967D}" presName="txSpace" presStyleCnt="0"/>
      <dgm:spPr/>
    </dgm:pt>
    <dgm:pt modelId="{B6D10D8E-2772-4808-9F9D-CECBAD4C63AE}" type="pres">
      <dgm:prSet presAssocID="{37D27157-C468-4FB6-BDEA-A4C4DA64967D}" presName="desTx" presStyleLbl="revTx" presStyleIdx="3" presStyleCnt="4" custScaleY="286308">
        <dgm:presLayoutVars/>
      </dgm:prSet>
      <dgm:spPr/>
    </dgm:pt>
  </dgm:ptLst>
  <dgm:cxnLst>
    <dgm:cxn modelId="{F3446411-C932-4758-BA05-9D2F31CB54CE}" type="presOf" srcId="{5749C9FD-C7A3-4529-9C14-19661DE662AA}" destId="{91547D2E-104C-44FD-92A1-1043BBECD49D}" srcOrd="0" destOrd="0" presId="urn:microsoft.com/office/officeart/2018/5/layout/CenteredIconLabelDescriptionList"/>
    <dgm:cxn modelId="{CE05A017-F6DC-43D9-A5A5-5CE2CAA67BC9}" srcId="{5749C9FD-C7A3-4529-9C14-19661DE662AA}" destId="{37D27157-C468-4FB6-BDEA-A4C4DA64967D}" srcOrd="1" destOrd="0" parTransId="{9159FA79-0A62-4B3D-ABFB-000F827A0637}" sibTransId="{2A3A643F-87A4-42A7-A26D-92516A77DE40}"/>
    <dgm:cxn modelId="{C03E2A22-975A-4D5E-94F9-8D868076CD24}" srcId="{5749C9FD-C7A3-4529-9C14-19661DE662AA}" destId="{77672D95-DBD8-45E9-B0BF-F125F281860F}" srcOrd="0" destOrd="0" parTransId="{EC901C8D-23DF-4994-9D70-6C3772729000}" sibTransId="{75FF1FA8-7835-447D-A223-4A2205510379}"/>
    <dgm:cxn modelId="{99B6DA27-2E50-44E0-9D90-E8B32EE5C8C5}" type="presOf" srcId="{509AEE32-DF94-421F-A200-F0784A32C290}" destId="{B6D10D8E-2772-4808-9F9D-CECBAD4C63AE}" srcOrd="0" destOrd="0" presId="urn:microsoft.com/office/officeart/2018/5/layout/CenteredIconLabelDescriptionList"/>
    <dgm:cxn modelId="{25F5E52A-D3B4-4998-94F8-0338BA1DBFBC}" srcId="{37D27157-C468-4FB6-BDEA-A4C4DA64967D}" destId="{509AEE32-DF94-421F-A200-F0784A32C290}" srcOrd="0" destOrd="0" parTransId="{C435C0DC-0A8A-49A5-B284-1F7CDA93B633}" sibTransId="{FC47EB1A-01D7-4F3D-B46F-65A7FC3BD1B4}"/>
    <dgm:cxn modelId="{42264068-F5E5-4830-A6B8-A7C00C6BD5AD}" type="presOf" srcId="{25BD6A9B-A1C9-4459-9806-D55E0EA72092}" destId="{B6D10D8E-2772-4808-9F9D-CECBAD4C63AE}" srcOrd="0" destOrd="1" presId="urn:microsoft.com/office/officeart/2018/5/layout/CenteredIconLabelDescriptionList"/>
    <dgm:cxn modelId="{5A8C274F-DE24-42A2-B7C4-D8E1F7E7A72F}" srcId="{37D27157-C468-4FB6-BDEA-A4C4DA64967D}" destId="{25BD6A9B-A1C9-4459-9806-D55E0EA72092}" srcOrd="1" destOrd="0" parTransId="{B986130D-B4A6-4C3B-B6D2-0A8EF45886FC}" sibTransId="{50123C9E-5D5E-4889-925F-B9282A79274D}"/>
    <dgm:cxn modelId="{154B6290-F9FE-4B44-90BD-86AB710D0D10}" type="presOf" srcId="{77672D95-DBD8-45E9-B0BF-F125F281860F}" destId="{A8782C9B-C94D-4C04-B55C-7CEAFC2B1180}" srcOrd="0" destOrd="0" presId="urn:microsoft.com/office/officeart/2018/5/layout/CenteredIconLabelDescriptionList"/>
    <dgm:cxn modelId="{B706BD95-E798-4621-B53E-B389237A5292}" type="presOf" srcId="{37D27157-C468-4FB6-BDEA-A4C4DA64967D}" destId="{53DD4CF9-292E-4E6F-9DA6-1917F56EFE82}" srcOrd="0" destOrd="0" presId="urn:microsoft.com/office/officeart/2018/5/layout/CenteredIconLabelDescriptionList"/>
    <dgm:cxn modelId="{1DF14FDB-2891-4786-B62E-77F9FEAD4DF4}" type="presParOf" srcId="{91547D2E-104C-44FD-92A1-1043BBECD49D}" destId="{464538AC-FD65-4A4A-AAF5-BE379D78992C}" srcOrd="0" destOrd="0" presId="urn:microsoft.com/office/officeart/2018/5/layout/CenteredIconLabelDescriptionList"/>
    <dgm:cxn modelId="{476B016B-C026-41CD-B41F-B4FD6D85CA4D}" type="presParOf" srcId="{464538AC-FD65-4A4A-AAF5-BE379D78992C}" destId="{1A4CC0D4-4D21-4B77-8783-959C968ABEAF}" srcOrd="0" destOrd="0" presId="urn:microsoft.com/office/officeart/2018/5/layout/CenteredIconLabelDescriptionList"/>
    <dgm:cxn modelId="{C83C8710-0D83-493F-8234-DA83D5B2A049}" type="presParOf" srcId="{464538AC-FD65-4A4A-AAF5-BE379D78992C}" destId="{98F9359D-7B5E-4F7E-803F-FD7FCA6EDE70}" srcOrd="1" destOrd="0" presId="urn:microsoft.com/office/officeart/2018/5/layout/CenteredIconLabelDescriptionList"/>
    <dgm:cxn modelId="{C5DBDBAE-7495-4387-A46D-910B97605AA1}" type="presParOf" srcId="{464538AC-FD65-4A4A-AAF5-BE379D78992C}" destId="{A8782C9B-C94D-4C04-B55C-7CEAFC2B1180}" srcOrd="2" destOrd="0" presId="urn:microsoft.com/office/officeart/2018/5/layout/CenteredIconLabelDescriptionList"/>
    <dgm:cxn modelId="{159A78F1-4A92-4FAD-9290-E0DDE97F863A}" type="presParOf" srcId="{464538AC-FD65-4A4A-AAF5-BE379D78992C}" destId="{02750DE2-CEEB-45FF-89BD-E4C30DF101BF}" srcOrd="3" destOrd="0" presId="urn:microsoft.com/office/officeart/2018/5/layout/CenteredIconLabelDescriptionList"/>
    <dgm:cxn modelId="{1384F0FB-FD31-4EA9-80D8-DA7457FBB3D5}" type="presParOf" srcId="{464538AC-FD65-4A4A-AAF5-BE379D78992C}" destId="{AF162ECB-B325-41F9-ACFF-B9FF03F34C43}" srcOrd="4" destOrd="0" presId="urn:microsoft.com/office/officeart/2018/5/layout/CenteredIconLabelDescriptionList"/>
    <dgm:cxn modelId="{00D427DD-62D4-4521-B7FF-D3945DA91C2A}" type="presParOf" srcId="{91547D2E-104C-44FD-92A1-1043BBECD49D}" destId="{5394CB18-81FF-4046-8106-E261998E116A}" srcOrd="1" destOrd="0" presId="urn:microsoft.com/office/officeart/2018/5/layout/CenteredIconLabelDescriptionList"/>
    <dgm:cxn modelId="{CEBB2A1D-585D-4604-A802-DF361A7414C4}" type="presParOf" srcId="{91547D2E-104C-44FD-92A1-1043BBECD49D}" destId="{BA49AF70-6EF5-4140-A3E3-FFA6BF32CCC2}" srcOrd="2" destOrd="0" presId="urn:microsoft.com/office/officeart/2018/5/layout/CenteredIconLabelDescriptionList"/>
    <dgm:cxn modelId="{B84DAD9C-C321-4425-80C0-B88EE4D559E1}" type="presParOf" srcId="{BA49AF70-6EF5-4140-A3E3-FFA6BF32CCC2}" destId="{FA9AA8F6-36F8-4F7D-8354-AD242155C759}" srcOrd="0" destOrd="0" presId="urn:microsoft.com/office/officeart/2018/5/layout/CenteredIconLabelDescriptionList"/>
    <dgm:cxn modelId="{55E863B6-2461-4FBE-A699-D068E6AFBDF1}" type="presParOf" srcId="{BA49AF70-6EF5-4140-A3E3-FFA6BF32CCC2}" destId="{DDA926D4-9373-470B-AAFD-056C5A547198}" srcOrd="1" destOrd="0" presId="urn:microsoft.com/office/officeart/2018/5/layout/CenteredIconLabelDescriptionList"/>
    <dgm:cxn modelId="{A227BBB5-C009-4B0D-9675-93817ED3687C}" type="presParOf" srcId="{BA49AF70-6EF5-4140-A3E3-FFA6BF32CCC2}" destId="{53DD4CF9-292E-4E6F-9DA6-1917F56EFE82}" srcOrd="2" destOrd="0" presId="urn:microsoft.com/office/officeart/2018/5/layout/CenteredIconLabelDescriptionList"/>
    <dgm:cxn modelId="{AB037E0E-DA99-4734-BCAB-4D21373747FE}" type="presParOf" srcId="{BA49AF70-6EF5-4140-A3E3-FFA6BF32CCC2}" destId="{03C3788E-5A14-4D8C-AD92-0281FDF82D8A}" srcOrd="3" destOrd="0" presId="urn:microsoft.com/office/officeart/2018/5/layout/CenteredIconLabelDescriptionList"/>
    <dgm:cxn modelId="{5C1BB284-5EF1-4666-BE0E-93853C14C7DB}" type="presParOf" srcId="{BA49AF70-6EF5-4140-A3E3-FFA6BF32CCC2}" destId="{B6D10D8E-2772-4808-9F9D-CECBAD4C63AE}" srcOrd="4" destOrd="0" presId="urn:microsoft.com/office/officeart/2018/5/layout/Centered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5E38F33-D1B1-4902-B9E6-ABC4DDED36C9}"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D4BE1E17-93EC-4497-A4CF-D9096F316BF5}">
      <dgm:prSet/>
      <dgm:spPr/>
      <dgm:t>
        <a:bodyPr/>
        <a:lstStyle/>
        <a:p>
          <a:pPr>
            <a:lnSpc>
              <a:spcPct val="100000"/>
            </a:lnSpc>
          </a:pPr>
          <a:r>
            <a:rPr lang="en-US" dirty="0"/>
            <a:t>See link below from the CDC</a:t>
          </a:r>
        </a:p>
      </dgm:t>
    </dgm:pt>
    <dgm:pt modelId="{9BDC3C9E-09A0-4A6F-8DD6-30AD6E4FEBF9}" type="parTrans" cxnId="{BA453D01-3268-4F04-9629-31A8F0308627}">
      <dgm:prSet/>
      <dgm:spPr/>
      <dgm:t>
        <a:bodyPr/>
        <a:lstStyle/>
        <a:p>
          <a:endParaRPr lang="en-US"/>
        </a:p>
      </dgm:t>
    </dgm:pt>
    <dgm:pt modelId="{3390F25D-B0BD-4551-A0DA-2929CA39F357}" type="sibTrans" cxnId="{BA453D01-3268-4F04-9629-31A8F0308627}">
      <dgm:prSet/>
      <dgm:spPr/>
      <dgm:t>
        <a:bodyPr/>
        <a:lstStyle/>
        <a:p>
          <a:endParaRPr lang="en-US"/>
        </a:p>
      </dgm:t>
    </dgm:pt>
    <dgm:pt modelId="{99BAD265-8A03-474F-BC52-64D9C3F773CD}">
      <dgm:prSet/>
      <dgm:spPr/>
      <dgm:t>
        <a:bodyPr/>
        <a:lstStyle/>
        <a:p>
          <a:pPr>
            <a:lnSpc>
              <a:spcPct val="100000"/>
            </a:lnSpc>
          </a:pPr>
          <a:r>
            <a:rPr lang="en-US" dirty="0">
              <a:solidFill>
                <a:schemeClr val="tx1"/>
              </a:solidFill>
              <a:hlinkClick xmlns:r="http://schemas.openxmlformats.org/officeDocument/2006/relationships" r:id="rId1">
                <a:extLst>
                  <a:ext uri="{A12FA001-AC4F-418D-AE19-62706E023703}">
                    <ahyp:hlinkClr xmlns:ahyp="http://schemas.microsoft.com/office/drawing/2018/hyperlinkcolor" val="tx"/>
                  </a:ext>
                </a:extLst>
              </a:hlinkClick>
            </a:rPr>
            <a:t>https://www.cdc.gov/coronavirus/2019-ncov/prevent-getting-sick/prevention.html</a:t>
          </a:r>
          <a:endParaRPr lang="en-US" dirty="0">
            <a:solidFill>
              <a:schemeClr val="tx1"/>
            </a:solidFill>
          </a:endParaRPr>
        </a:p>
        <a:p>
          <a:pPr>
            <a:lnSpc>
              <a:spcPct val="100000"/>
            </a:lnSpc>
          </a:pPr>
          <a:endParaRPr lang="en-US" dirty="0"/>
        </a:p>
      </dgm:t>
    </dgm:pt>
    <dgm:pt modelId="{76901CAE-8887-4DD6-A7A6-95FA2A8D0A53}" type="parTrans" cxnId="{38D90285-B289-4201-94B7-A65630996FEF}">
      <dgm:prSet/>
      <dgm:spPr/>
      <dgm:t>
        <a:bodyPr/>
        <a:lstStyle/>
        <a:p>
          <a:endParaRPr lang="en-US"/>
        </a:p>
      </dgm:t>
    </dgm:pt>
    <dgm:pt modelId="{184AE726-2F5A-4F92-8896-785BC7D580A0}" type="sibTrans" cxnId="{38D90285-B289-4201-94B7-A65630996FEF}">
      <dgm:prSet/>
      <dgm:spPr/>
      <dgm:t>
        <a:bodyPr/>
        <a:lstStyle/>
        <a:p>
          <a:endParaRPr lang="en-US"/>
        </a:p>
      </dgm:t>
    </dgm:pt>
    <dgm:pt modelId="{7F4D8589-6625-41B1-94B6-35BCFA178A7B}" type="pres">
      <dgm:prSet presAssocID="{75E38F33-D1B1-4902-B9E6-ABC4DDED36C9}" presName="root" presStyleCnt="0">
        <dgm:presLayoutVars>
          <dgm:dir/>
          <dgm:resizeHandles val="exact"/>
        </dgm:presLayoutVars>
      </dgm:prSet>
      <dgm:spPr/>
    </dgm:pt>
    <dgm:pt modelId="{D246D7D6-77F8-4DB8-ADF0-093585E2690F}" type="pres">
      <dgm:prSet presAssocID="{D4BE1E17-93EC-4497-A4CF-D9096F316BF5}" presName="compNode" presStyleCnt="0"/>
      <dgm:spPr/>
    </dgm:pt>
    <dgm:pt modelId="{08B92FB4-7DA1-4964-A980-97BFDAB01499}" type="pres">
      <dgm:prSet presAssocID="{D4BE1E17-93EC-4497-A4CF-D9096F316BF5}" presName="bgRect" presStyleLbl="bgShp" presStyleIdx="0" presStyleCnt="2"/>
      <dgm:spPr/>
    </dgm:pt>
    <dgm:pt modelId="{19E74041-F028-417D-825D-E47150D8F5ED}" type="pres">
      <dgm:prSet presAssocID="{D4BE1E17-93EC-4497-A4CF-D9096F316BF5}" presName="iconRect" presStyleLbl="node1" presStyleIdx="0" presStyleCnt="2"/>
      <dgm:spPr>
        <a:blipFill>
          <a:blip xmlns:r="http://schemas.openxmlformats.org/officeDocument/2006/relationships"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Skeleton"/>
        </a:ext>
      </dgm:extLst>
    </dgm:pt>
    <dgm:pt modelId="{BC932698-1B29-4FF6-98BB-F482E8267B6D}" type="pres">
      <dgm:prSet presAssocID="{D4BE1E17-93EC-4497-A4CF-D9096F316BF5}" presName="spaceRect" presStyleCnt="0"/>
      <dgm:spPr/>
    </dgm:pt>
    <dgm:pt modelId="{C4DC4D66-C43F-4D7C-ABF2-AA4037A940D5}" type="pres">
      <dgm:prSet presAssocID="{D4BE1E17-93EC-4497-A4CF-D9096F316BF5}" presName="parTx" presStyleLbl="revTx" presStyleIdx="0" presStyleCnt="2">
        <dgm:presLayoutVars>
          <dgm:chMax val="0"/>
          <dgm:chPref val="0"/>
        </dgm:presLayoutVars>
      </dgm:prSet>
      <dgm:spPr/>
    </dgm:pt>
    <dgm:pt modelId="{136786F9-AB61-4CFD-A61F-F1CC009B9960}" type="pres">
      <dgm:prSet presAssocID="{3390F25D-B0BD-4551-A0DA-2929CA39F357}" presName="sibTrans" presStyleCnt="0"/>
      <dgm:spPr/>
    </dgm:pt>
    <dgm:pt modelId="{9E06E194-7DEF-4F1A-B6BE-626EB0651315}" type="pres">
      <dgm:prSet presAssocID="{99BAD265-8A03-474F-BC52-64D9C3F773CD}" presName="compNode" presStyleCnt="0"/>
      <dgm:spPr/>
    </dgm:pt>
    <dgm:pt modelId="{96F797F0-5101-4636-B976-959FC7617D99}" type="pres">
      <dgm:prSet presAssocID="{99BAD265-8A03-474F-BC52-64D9C3F773CD}" presName="bgRect" presStyleLbl="bgShp" presStyleIdx="1" presStyleCnt="2"/>
      <dgm:spPr/>
    </dgm:pt>
    <dgm:pt modelId="{41EC67BF-9B5C-445F-9881-3425A93D54CE}" type="pres">
      <dgm:prSet presAssocID="{99BAD265-8A03-474F-BC52-64D9C3F773CD}" presName="iconRect" presStyleLbl="node1" presStyleIdx="1" presStyleCnt="2"/>
      <dgm:spPr/>
    </dgm:pt>
    <dgm:pt modelId="{F4367A29-5AA8-49F6-9BFD-81D00D95549E}" type="pres">
      <dgm:prSet presAssocID="{99BAD265-8A03-474F-BC52-64D9C3F773CD}" presName="spaceRect" presStyleCnt="0"/>
      <dgm:spPr/>
    </dgm:pt>
    <dgm:pt modelId="{726F7358-0EE5-40D9-A1D8-0994E6132851}" type="pres">
      <dgm:prSet presAssocID="{99BAD265-8A03-474F-BC52-64D9C3F773CD}" presName="parTx" presStyleLbl="revTx" presStyleIdx="1" presStyleCnt="2">
        <dgm:presLayoutVars>
          <dgm:chMax val="0"/>
          <dgm:chPref val="0"/>
        </dgm:presLayoutVars>
      </dgm:prSet>
      <dgm:spPr/>
    </dgm:pt>
  </dgm:ptLst>
  <dgm:cxnLst>
    <dgm:cxn modelId="{BA453D01-3268-4F04-9629-31A8F0308627}" srcId="{75E38F33-D1B1-4902-B9E6-ABC4DDED36C9}" destId="{D4BE1E17-93EC-4497-A4CF-D9096F316BF5}" srcOrd="0" destOrd="0" parTransId="{9BDC3C9E-09A0-4A6F-8DD6-30AD6E4FEBF9}" sibTransId="{3390F25D-B0BD-4551-A0DA-2929CA39F357}"/>
    <dgm:cxn modelId="{38411552-9350-4F9C-A03C-51377FA9BA80}" type="presOf" srcId="{99BAD265-8A03-474F-BC52-64D9C3F773CD}" destId="{726F7358-0EE5-40D9-A1D8-0994E6132851}" srcOrd="0" destOrd="0" presId="urn:microsoft.com/office/officeart/2018/2/layout/IconVerticalSolidList"/>
    <dgm:cxn modelId="{38D90285-B289-4201-94B7-A65630996FEF}" srcId="{75E38F33-D1B1-4902-B9E6-ABC4DDED36C9}" destId="{99BAD265-8A03-474F-BC52-64D9C3F773CD}" srcOrd="1" destOrd="0" parTransId="{76901CAE-8887-4DD6-A7A6-95FA2A8D0A53}" sibTransId="{184AE726-2F5A-4F92-8896-785BC7D580A0}"/>
    <dgm:cxn modelId="{7CE7139A-6D4C-4FC6-BC8D-52C4AB887D4A}" type="presOf" srcId="{75E38F33-D1B1-4902-B9E6-ABC4DDED36C9}" destId="{7F4D8589-6625-41B1-94B6-35BCFA178A7B}" srcOrd="0" destOrd="0" presId="urn:microsoft.com/office/officeart/2018/2/layout/IconVerticalSolidList"/>
    <dgm:cxn modelId="{2A8F41C4-26AA-407D-9EB3-D36E3075F564}" type="presOf" srcId="{D4BE1E17-93EC-4497-A4CF-D9096F316BF5}" destId="{C4DC4D66-C43F-4D7C-ABF2-AA4037A940D5}" srcOrd="0" destOrd="0" presId="urn:microsoft.com/office/officeart/2018/2/layout/IconVerticalSolidList"/>
    <dgm:cxn modelId="{F2FE549C-050B-4D63-92BE-08ACF3B4B040}" type="presParOf" srcId="{7F4D8589-6625-41B1-94B6-35BCFA178A7B}" destId="{D246D7D6-77F8-4DB8-ADF0-093585E2690F}" srcOrd="0" destOrd="0" presId="urn:microsoft.com/office/officeart/2018/2/layout/IconVerticalSolidList"/>
    <dgm:cxn modelId="{F5597718-866D-4274-8C4B-A90304EB5117}" type="presParOf" srcId="{D246D7D6-77F8-4DB8-ADF0-093585E2690F}" destId="{08B92FB4-7DA1-4964-A980-97BFDAB01499}" srcOrd="0" destOrd="0" presId="urn:microsoft.com/office/officeart/2018/2/layout/IconVerticalSolidList"/>
    <dgm:cxn modelId="{85E7E3E9-5F0F-4E2F-9601-50D320F870A1}" type="presParOf" srcId="{D246D7D6-77F8-4DB8-ADF0-093585E2690F}" destId="{19E74041-F028-417D-825D-E47150D8F5ED}" srcOrd="1" destOrd="0" presId="urn:microsoft.com/office/officeart/2018/2/layout/IconVerticalSolidList"/>
    <dgm:cxn modelId="{2712177C-80CF-451E-9D85-08D4F1C81B08}" type="presParOf" srcId="{D246D7D6-77F8-4DB8-ADF0-093585E2690F}" destId="{BC932698-1B29-4FF6-98BB-F482E8267B6D}" srcOrd="2" destOrd="0" presId="urn:microsoft.com/office/officeart/2018/2/layout/IconVerticalSolidList"/>
    <dgm:cxn modelId="{BD639BBD-E6E8-4D87-A898-EECC41B0E375}" type="presParOf" srcId="{D246D7D6-77F8-4DB8-ADF0-093585E2690F}" destId="{C4DC4D66-C43F-4D7C-ABF2-AA4037A940D5}" srcOrd="3" destOrd="0" presId="urn:microsoft.com/office/officeart/2018/2/layout/IconVerticalSolidList"/>
    <dgm:cxn modelId="{279EAEFD-3E24-4F07-AB0F-B100A1EA5466}" type="presParOf" srcId="{7F4D8589-6625-41B1-94B6-35BCFA178A7B}" destId="{136786F9-AB61-4CFD-A61F-F1CC009B9960}" srcOrd="1" destOrd="0" presId="urn:microsoft.com/office/officeart/2018/2/layout/IconVerticalSolidList"/>
    <dgm:cxn modelId="{8AFE37D8-A741-4B29-A5B4-065CE5A2B9F7}" type="presParOf" srcId="{7F4D8589-6625-41B1-94B6-35BCFA178A7B}" destId="{9E06E194-7DEF-4F1A-B6BE-626EB0651315}" srcOrd="2" destOrd="0" presId="urn:microsoft.com/office/officeart/2018/2/layout/IconVerticalSolidList"/>
    <dgm:cxn modelId="{34707D0B-E5EF-4AE4-8E08-E703FAA89487}" type="presParOf" srcId="{9E06E194-7DEF-4F1A-B6BE-626EB0651315}" destId="{96F797F0-5101-4636-B976-959FC7617D99}" srcOrd="0" destOrd="0" presId="urn:microsoft.com/office/officeart/2018/2/layout/IconVerticalSolidList"/>
    <dgm:cxn modelId="{788865EF-0AE7-4B0A-9A57-698B956480D5}" type="presParOf" srcId="{9E06E194-7DEF-4F1A-B6BE-626EB0651315}" destId="{41EC67BF-9B5C-445F-9881-3425A93D54CE}" srcOrd="1" destOrd="0" presId="urn:microsoft.com/office/officeart/2018/2/layout/IconVerticalSolidList"/>
    <dgm:cxn modelId="{DD2D35B6-76A3-4207-9B58-60E9F07E1825}" type="presParOf" srcId="{9E06E194-7DEF-4F1A-B6BE-626EB0651315}" destId="{F4367A29-5AA8-49F6-9BFD-81D00D95549E}" srcOrd="2" destOrd="0" presId="urn:microsoft.com/office/officeart/2018/2/layout/IconVerticalSolidList"/>
    <dgm:cxn modelId="{4A32EA5F-A6D6-4BEC-875A-01863F8756C6}" type="presParOf" srcId="{9E06E194-7DEF-4F1A-B6BE-626EB0651315}" destId="{726F7358-0EE5-40D9-A1D8-0994E6132851}"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43605F-AF4F-4675-AB6F-2E149F005916}">
      <dsp:nvSpPr>
        <dsp:cNvPr id="0" name=""/>
        <dsp:cNvSpPr/>
      </dsp:nvSpPr>
      <dsp:spPr>
        <a:xfrm>
          <a:off x="0" y="0"/>
          <a:ext cx="8163296" cy="1101706"/>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t>Standard precautions to prevent the spread of communicable disease in the workplace</a:t>
          </a:r>
        </a:p>
      </dsp:txBody>
      <dsp:txXfrm>
        <a:off x="32268" y="32268"/>
        <a:ext cx="6974469" cy="1037170"/>
      </dsp:txXfrm>
    </dsp:sp>
    <dsp:sp modelId="{E20E17C7-3E39-4348-A7BF-69A96FEEDB86}">
      <dsp:nvSpPr>
        <dsp:cNvPr id="0" name=""/>
        <dsp:cNvSpPr/>
      </dsp:nvSpPr>
      <dsp:spPr>
        <a:xfrm>
          <a:off x="720290" y="1285323"/>
          <a:ext cx="8163296" cy="1101706"/>
        </a:xfrm>
        <a:prstGeom prst="roundRect">
          <a:avLst>
            <a:gd name="adj" fmla="val 10000"/>
          </a:avLst>
        </a:prstGeom>
        <a:solidFill>
          <a:schemeClr val="accent2">
            <a:hueOff val="-1696488"/>
            <a:satOff val="5592"/>
            <a:lumOff val="598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t>Departmental SOPs</a:t>
          </a:r>
        </a:p>
      </dsp:txBody>
      <dsp:txXfrm>
        <a:off x="752558" y="1317591"/>
        <a:ext cx="6662360" cy="1037170"/>
      </dsp:txXfrm>
    </dsp:sp>
    <dsp:sp modelId="{57FAF1B7-7EBE-4F08-A3CF-DD44460593C8}">
      <dsp:nvSpPr>
        <dsp:cNvPr id="0" name=""/>
        <dsp:cNvSpPr/>
      </dsp:nvSpPr>
      <dsp:spPr>
        <a:xfrm>
          <a:off x="1440581" y="2570647"/>
          <a:ext cx="8163296" cy="1101706"/>
        </a:xfrm>
        <a:prstGeom prst="roundRect">
          <a:avLst>
            <a:gd name="adj" fmla="val 10000"/>
          </a:avLst>
        </a:prstGeom>
        <a:solidFill>
          <a:schemeClr val="accent2">
            <a:hueOff val="-3392975"/>
            <a:satOff val="11185"/>
            <a:lumOff val="1196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t>References</a:t>
          </a:r>
        </a:p>
      </dsp:txBody>
      <dsp:txXfrm>
        <a:off x="1472849" y="2602915"/>
        <a:ext cx="6662360" cy="1037170"/>
      </dsp:txXfrm>
    </dsp:sp>
    <dsp:sp modelId="{84EC96C9-467A-4BBD-A25D-61C02E2A3B51}">
      <dsp:nvSpPr>
        <dsp:cNvPr id="0" name=""/>
        <dsp:cNvSpPr/>
      </dsp:nvSpPr>
      <dsp:spPr>
        <a:xfrm>
          <a:off x="7447187" y="835460"/>
          <a:ext cx="716109" cy="716109"/>
        </a:xfrm>
        <a:prstGeom prst="downArrow">
          <a:avLst>
            <a:gd name="adj1" fmla="val 55000"/>
            <a:gd name="adj2" fmla="val 45000"/>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US" sz="3400" kern="1200"/>
        </a:p>
      </dsp:txBody>
      <dsp:txXfrm>
        <a:off x="7608312" y="835460"/>
        <a:ext cx="393859" cy="538872"/>
      </dsp:txXfrm>
    </dsp:sp>
    <dsp:sp modelId="{9B58BB52-FAC6-41B5-91FF-B48549D26DF5}">
      <dsp:nvSpPr>
        <dsp:cNvPr id="0" name=""/>
        <dsp:cNvSpPr/>
      </dsp:nvSpPr>
      <dsp:spPr>
        <a:xfrm>
          <a:off x="8167478" y="2113439"/>
          <a:ext cx="716109" cy="716109"/>
        </a:xfrm>
        <a:prstGeom prst="downArrow">
          <a:avLst>
            <a:gd name="adj1" fmla="val 55000"/>
            <a:gd name="adj2" fmla="val 45000"/>
          </a:avLst>
        </a:prstGeom>
        <a:solidFill>
          <a:schemeClr val="accent2">
            <a:tint val="40000"/>
            <a:alpha val="90000"/>
            <a:hueOff val="-4192819"/>
            <a:satOff val="16804"/>
            <a:lumOff val="2495"/>
            <a:alphaOff val="0"/>
          </a:schemeClr>
        </a:solidFill>
        <a:ln w="15875" cap="flat" cmpd="sng" algn="ctr">
          <a:solidFill>
            <a:schemeClr val="accent2">
              <a:tint val="40000"/>
              <a:alpha val="90000"/>
              <a:hueOff val="-4192819"/>
              <a:satOff val="16804"/>
              <a:lumOff val="249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US" sz="3400" kern="1200"/>
        </a:p>
      </dsp:txBody>
      <dsp:txXfrm>
        <a:off x="8328603" y="2113439"/>
        <a:ext cx="393859" cy="5388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984821-1F09-4278-A0D7-7DA3015372E4}">
      <dsp:nvSpPr>
        <dsp:cNvPr id="0" name=""/>
        <dsp:cNvSpPr/>
      </dsp:nvSpPr>
      <dsp:spPr>
        <a:xfrm>
          <a:off x="886475" y="429755"/>
          <a:ext cx="957533" cy="957533"/>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CBA5A6A-9B6A-46A8-8EFF-262EB4136E90}">
      <dsp:nvSpPr>
        <dsp:cNvPr id="0" name=""/>
        <dsp:cNvSpPr/>
      </dsp:nvSpPr>
      <dsp:spPr>
        <a:xfrm>
          <a:off x="1090540" y="633819"/>
          <a:ext cx="549404" cy="549404"/>
        </a:xfrm>
        <a:prstGeom prst="rect">
          <a:avLst/>
        </a:prstGeom>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8E099AA-44DD-4A6F-877A-4603824691AB}">
      <dsp:nvSpPr>
        <dsp:cNvPr id="0" name=""/>
        <dsp:cNvSpPr/>
      </dsp:nvSpPr>
      <dsp:spPr>
        <a:xfrm>
          <a:off x="580379" y="1685536"/>
          <a:ext cx="1569726" cy="8912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defRPr cap="all"/>
          </a:pPr>
          <a:r>
            <a:rPr lang="en-US" sz="1200" kern="1200" dirty="0"/>
            <a:t>Clean high touch surfaces (handles, buttons, tables, sinks) frequently with disinfectants</a:t>
          </a:r>
        </a:p>
      </dsp:txBody>
      <dsp:txXfrm>
        <a:off x="580379" y="1685536"/>
        <a:ext cx="1569726" cy="891249"/>
      </dsp:txXfrm>
    </dsp:sp>
    <dsp:sp modelId="{C1CEE36A-0FD0-4006-8799-8CFD71139415}">
      <dsp:nvSpPr>
        <dsp:cNvPr id="0" name=""/>
        <dsp:cNvSpPr/>
      </dsp:nvSpPr>
      <dsp:spPr>
        <a:xfrm>
          <a:off x="2730904" y="429755"/>
          <a:ext cx="957533" cy="957533"/>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4E0ACC8-B77B-44E7-8860-7B7FF909C0B4}">
      <dsp:nvSpPr>
        <dsp:cNvPr id="0" name=""/>
        <dsp:cNvSpPr/>
      </dsp:nvSpPr>
      <dsp:spPr>
        <a:xfrm>
          <a:off x="2934968" y="633819"/>
          <a:ext cx="549404" cy="54940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EAEA306-8AB6-4BBF-90CA-18A364B21374}">
      <dsp:nvSpPr>
        <dsp:cNvPr id="0" name=""/>
        <dsp:cNvSpPr/>
      </dsp:nvSpPr>
      <dsp:spPr>
        <a:xfrm>
          <a:off x="2424807" y="1685536"/>
          <a:ext cx="1569726" cy="8912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defRPr cap="all"/>
          </a:pPr>
          <a:r>
            <a:rPr lang="en-US" sz="1200" kern="1200" dirty="0"/>
            <a:t>Clean visibly dirty surfaces with soap and water</a:t>
          </a:r>
        </a:p>
      </dsp:txBody>
      <dsp:txXfrm>
        <a:off x="2424807" y="1685536"/>
        <a:ext cx="1569726" cy="891249"/>
      </dsp:txXfrm>
    </dsp:sp>
    <dsp:sp modelId="{41350BEB-D0A3-46BF-9887-C1050ABF63F3}">
      <dsp:nvSpPr>
        <dsp:cNvPr id="0" name=""/>
        <dsp:cNvSpPr/>
      </dsp:nvSpPr>
      <dsp:spPr>
        <a:xfrm>
          <a:off x="4575333" y="429755"/>
          <a:ext cx="957533" cy="957533"/>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BE1FB0A-6D5B-49A1-8542-B822C3B1EF3C}">
      <dsp:nvSpPr>
        <dsp:cNvPr id="0" name=""/>
        <dsp:cNvSpPr/>
      </dsp:nvSpPr>
      <dsp:spPr>
        <a:xfrm>
          <a:off x="4779397" y="633819"/>
          <a:ext cx="549404" cy="549404"/>
        </a:xfrm>
        <a:prstGeom prst="rect">
          <a:avLst/>
        </a:prstGeom>
        <a:blipFill>
          <a:blip xmlns:r="http://schemas.openxmlformats.org/officeDocument/2006/relationships"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9BAC8F4-3B99-4311-A708-A9A7BC8D2B40}">
      <dsp:nvSpPr>
        <dsp:cNvPr id="0" name=""/>
        <dsp:cNvSpPr/>
      </dsp:nvSpPr>
      <dsp:spPr>
        <a:xfrm>
          <a:off x="4269236" y="1685536"/>
          <a:ext cx="1569726" cy="8912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defRPr cap="all"/>
          </a:pPr>
          <a:r>
            <a:rPr lang="en-US" sz="1200" kern="1200" dirty="0"/>
            <a:t>Wash your hands before using the kitchen area.  This is the best way to prevent you from getting sick.</a:t>
          </a:r>
        </a:p>
      </dsp:txBody>
      <dsp:txXfrm>
        <a:off x="4269236" y="1685536"/>
        <a:ext cx="1569726" cy="891249"/>
      </dsp:txXfrm>
    </dsp:sp>
    <dsp:sp modelId="{186181B4-5974-4C53-B517-66D8EFB3A16F}">
      <dsp:nvSpPr>
        <dsp:cNvPr id="0" name=""/>
        <dsp:cNvSpPr/>
      </dsp:nvSpPr>
      <dsp:spPr>
        <a:xfrm>
          <a:off x="306822" y="2969217"/>
          <a:ext cx="957533" cy="957533"/>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553ECCF-CFCF-46DF-81EB-F49D897D92A0}">
      <dsp:nvSpPr>
        <dsp:cNvPr id="0" name=""/>
        <dsp:cNvSpPr/>
      </dsp:nvSpPr>
      <dsp:spPr>
        <a:xfrm>
          <a:off x="510887" y="3173281"/>
          <a:ext cx="549404" cy="54940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46AAC97-2946-49BC-9AFB-25C12DE45AF0}">
      <dsp:nvSpPr>
        <dsp:cNvPr id="0" name=""/>
        <dsp:cNvSpPr/>
      </dsp:nvSpPr>
      <dsp:spPr>
        <a:xfrm>
          <a:off x="726" y="4224998"/>
          <a:ext cx="1569726" cy="8912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defRPr cap="all"/>
          </a:pPr>
          <a:r>
            <a:rPr lang="en-US" sz="1200" kern="1200" dirty="0"/>
            <a:t>Do your food prep at home.  Only use the kitchen area to heat up your lunch not prepare it.</a:t>
          </a:r>
        </a:p>
      </dsp:txBody>
      <dsp:txXfrm>
        <a:off x="726" y="4224998"/>
        <a:ext cx="1569726" cy="891249"/>
      </dsp:txXfrm>
    </dsp:sp>
    <dsp:sp modelId="{C69FBEB1-A975-46AA-B551-2F28C26053B5}">
      <dsp:nvSpPr>
        <dsp:cNvPr id="0" name=""/>
        <dsp:cNvSpPr/>
      </dsp:nvSpPr>
      <dsp:spPr>
        <a:xfrm>
          <a:off x="2730904" y="2969217"/>
          <a:ext cx="957533" cy="957533"/>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B385DD3-25D6-419B-80E6-96363EDDA695}">
      <dsp:nvSpPr>
        <dsp:cNvPr id="0" name=""/>
        <dsp:cNvSpPr/>
      </dsp:nvSpPr>
      <dsp:spPr>
        <a:xfrm>
          <a:off x="2934968" y="3173281"/>
          <a:ext cx="549404" cy="549404"/>
        </a:xfrm>
        <a:prstGeom prst="rect">
          <a:avLst/>
        </a:prstGeom>
        <a:blipFill>
          <a:blip xmlns:r="http://schemas.openxmlformats.org/officeDocument/2006/relationships"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63359E2-1BC8-4988-B564-06CEA77F8287}">
      <dsp:nvSpPr>
        <dsp:cNvPr id="0" name=""/>
        <dsp:cNvSpPr/>
      </dsp:nvSpPr>
      <dsp:spPr>
        <a:xfrm>
          <a:off x="1845154" y="4224998"/>
          <a:ext cx="2729032" cy="8912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defRPr cap="all"/>
          </a:pPr>
          <a:r>
            <a:rPr lang="en-US" sz="1200" kern="1200" dirty="0"/>
            <a:t>Wash and sanitize mugs, cups, silverware, etc.  At home.  </a:t>
          </a:r>
        </a:p>
        <a:p>
          <a:pPr marL="0" lvl="0" indent="0" algn="ctr" defTabSz="533400">
            <a:lnSpc>
              <a:spcPct val="90000"/>
            </a:lnSpc>
            <a:spcBef>
              <a:spcPct val="0"/>
            </a:spcBef>
            <a:spcAft>
              <a:spcPct val="35000"/>
            </a:spcAft>
            <a:buNone/>
            <a:defRPr cap="all"/>
          </a:pPr>
          <a:r>
            <a:rPr lang="en-US" sz="1200" kern="1200" dirty="0"/>
            <a:t>Coffee mugs, water bottles, utensils, plates, etc. that have been used by an individual </a:t>
          </a:r>
          <a:r>
            <a:rPr lang="en-US" sz="1200" u="sng" kern="1200" dirty="0"/>
            <a:t>should be taken home and washed daily.</a:t>
          </a:r>
          <a:endParaRPr lang="en-US" sz="1200" kern="1200" dirty="0"/>
        </a:p>
      </dsp:txBody>
      <dsp:txXfrm>
        <a:off x="1845154" y="4224998"/>
        <a:ext cx="2729032" cy="891249"/>
      </dsp:txXfrm>
    </dsp:sp>
    <dsp:sp modelId="{6DBE69A9-0E10-4EDD-A20F-B9CC3458F202}">
      <dsp:nvSpPr>
        <dsp:cNvPr id="0" name=""/>
        <dsp:cNvSpPr/>
      </dsp:nvSpPr>
      <dsp:spPr>
        <a:xfrm>
          <a:off x="5154986" y="2969217"/>
          <a:ext cx="957533" cy="957533"/>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DCD2A8B-890A-4900-99D3-334CBB8137A4}">
      <dsp:nvSpPr>
        <dsp:cNvPr id="0" name=""/>
        <dsp:cNvSpPr/>
      </dsp:nvSpPr>
      <dsp:spPr>
        <a:xfrm>
          <a:off x="5359050" y="3173281"/>
          <a:ext cx="549404" cy="549404"/>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A0EE7BD-FA1E-45BD-9AFE-6F74AF8DB9D8}">
      <dsp:nvSpPr>
        <dsp:cNvPr id="0" name=""/>
        <dsp:cNvSpPr/>
      </dsp:nvSpPr>
      <dsp:spPr>
        <a:xfrm>
          <a:off x="4848889" y="4224998"/>
          <a:ext cx="1569726" cy="8912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defRPr cap="all"/>
          </a:pPr>
          <a:r>
            <a:rPr lang="en-US" sz="1200" kern="1200" dirty="0"/>
            <a:t>Always follow label directions when using chemical cleaners and disinfectants.</a:t>
          </a:r>
        </a:p>
      </dsp:txBody>
      <dsp:txXfrm>
        <a:off x="4848889" y="4224998"/>
        <a:ext cx="1569726" cy="89124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4CC0D4-4D21-4B77-8783-959C968ABEAF}">
      <dsp:nvSpPr>
        <dsp:cNvPr id="0" name=""/>
        <dsp:cNvSpPr/>
      </dsp:nvSpPr>
      <dsp:spPr>
        <a:xfrm>
          <a:off x="1514617" y="1142"/>
          <a:ext cx="1509048" cy="150904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8782C9B-C94D-4C04-B55C-7CEAFC2B1180}">
      <dsp:nvSpPr>
        <dsp:cNvPr id="0" name=""/>
        <dsp:cNvSpPr/>
      </dsp:nvSpPr>
      <dsp:spPr>
        <a:xfrm>
          <a:off x="113358" y="1653144"/>
          <a:ext cx="4311566" cy="8294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en-US" sz="1400" kern="1200" dirty="0"/>
            <a:t>Whenever practical, hold virtual meetings hosted online or by phone and practice social distancing (as per email from Paige Desiere, Director of Personnel and Human Resources on 5/31/2022</a:t>
          </a:r>
        </a:p>
      </dsp:txBody>
      <dsp:txXfrm>
        <a:off x="113358" y="1653144"/>
        <a:ext cx="4311566" cy="829439"/>
      </dsp:txXfrm>
    </dsp:sp>
    <dsp:sp modelId="{AF162ECB-B325-41F9-ACFF-B9FF03F34C43}">
      <dsp:nvSpPr>
        <dsp:cNvPr id="0" name=""/>
        <dsp:cNvSpPr/>
      </dsp:nvSpPr>
      <dsp:spPr>
        <a:xfrm>
          <a:off x="113358" y="2549073"/>
          <a:ext cx="4311566" cy="774277"/>
        </a:xfrm>
        <a:prstGeom prst="rect">
          <a:avLst/>
        </a:prstGeom>
        <a:noFill/>
        <a:ln>
          <a:noFill/>
        </a:ln>
        <a:effectLst/>
      </dsp:spPr>
      <dsp:style>
        <a:lnRef idx="0">
          <a:scrgbClr r="0" g="0" b="0"/>
        </a:lnRef>
        <a:fillRef idx="0">
          <a:scrgbClr r="0" g="0" b="0"/>
        </a:fillRef>
        <a:effectRef idx="0">
          <a:scrgbClr r="0" g="0" b="0"/>
        </a:effectRef>
        <a:fontRef idx="minor"/>
      </dsp:style>
    </dsp:sp>
    <dsp:sp modelId="{FA9AA8F6-36F8-4F7D-8354-AD242155C759}">
      <dsp:nvSpPr>
        <dsp:cNvPr id="0" name=""/>
        <dsp:cNvSpPr/>
      </dsp:nvSpPr>
      <dsp:spPr>
        <a:xfrm>
          <a:off x="6580708" y="-359492"/>
          <a:ext cx="1509048" cy="150904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3DD4CF9-292E-4E6F-9DA6-1917F56EFE82}">
      <dsp:nvSpPr>
        <dsp:cNvPr id="0" name=""/>
        <dsp:cNvSpPr/>
      </dsp:nvSpPr>
      <dsp:spPr>
        <a:xfrm>
          <a:off x="5179449" y="1292509"/>
          <a:ext cx="4311566" cy="8294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en-US" sz="1400" kern="1200"/>
            <a:t>If you do need to meet in person; </a:t>
          </a:r>
        </a:p>
      </dsp:txBody>
      <dsp:txXfrm>
        <a:off x="5179449" y="1292509"/>
        <a:ext cx="4311566" cy="829439"/>
      </dsp:txXfrm>
    </dsp:sp>
    <dsp:sp modelId="{B6D10D8E-2772-4808-9F9D-CECBAD4C63AE}">
      <dsp:nvSpPr>
        <dsp:cNvPr id="0" name=""/>
        <dsp:cNvSpPr/>
      </dsp:nvSpPr>
      <dsp:spPr>
        <a:xfrm>
          <a:off x="5179449" y="1467167"/>
          <a:ext cx="4311566" cy="22168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endParaRPr lang="en-US" sz="1600" kern="1200" baseline="0" dirty="0"/>
        </a:p>
        <a:p>
          <a:pPr marL="0" lvl="0" indent="0" algn="ctr" defTabSz="711200">
            <a:lnSpc>
              <a:spcPct val="100000"/>
            </a:lnSpc>
            <a:spcBef>
              <a:spcPct val="0"/>
            </a:spcBef>
            <a:spcAft>
              <a:spcPct val="35000"/>
            </a:spcAft>
            <a:buNone/>
          </a:pPr>
          <a:r>
            <a:rPr lang="en-US" sz="1600" kern="1200" baseline="0" dirty="0"/>
            <a:t>Sanitize or wash your hands when the meeting or fieldwork is over</a:t>
          </a:r>
          <a:endParaRPr lang="en-US" sz="1600" kern="1200" dirty="0"/>
        </a:p>
      </dsp:txBody>
      <dsp:txXfrm>
        <a:off x="5179449" y="1467167"/>
        <a:ext cx="4311566" cy="221681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B92FB4-7DA1-4964-A980-97BFDAB01499}">
      <dsp:nvSpPr>
        <dsp:cNvPr id="0" name=""/>
        <dsp:cNvSpPr/>
      </dsp:nvSpPr>
      <dsp:spPr>
        <a:xfrm>
          <a:off x="0" y="853360"/>
          <a:ext cx="5913437" cy="1575435"/>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9E74041-F028-417D-825D-E47150D8F5ED}">
      <dsp:nvSpPr>
        <dsp:cNvPr id="0" name=""/>
        <dsp:cNvSpPr/>
      </dsp:nvSpPr>
      <dsp:spPr>
        <a:xfrm>
          <a:off x="476569" y="1207833"/>
          <a:ext cx="866489" cy="866489"/>
        </a:xfrm>
        <a:prstGeom prst="rect">
          <a:avLst/>
        </a:prstGeom>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4DC4D66-C43F-4D7C-ABF2-AA4037A940D5}">
      <dsp:nvSpPr>
        <dsp:cNvPr id="0" name=""/>
        <dsp:cNvSpPr/>
      </dsp:nvSpPr>
      <dsp:spPr>
        <a:xfrm>
          <a:off x="1819627" y="853360"/>
          <a:ext cx="4093809" cy="15754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734" tIns="166734" rIns="166734" bIns="166734" numCol="1" spcCol="1270" anchor="ctr" anchorCtr="0">
          <a:noAutofit/>
        </a:bodyPr>
        <a:lstStyle/>
        <a:p>
          <a:pPr marL="0" lvl="0" indent="0" algn="l" defTabSz="800100">
            <a:lnSpc>
              <a:spcPct val="100000"/>
            </a:lnSpc>
            <a:spcBef>
              <a:spcPct val="0"/>
            </a:spcBef>
            <a:spcAft>
              <a:spcPct val="35000"/>
            </a:spcAft>
            <a:buNone/>
          </a:pPr>
          <a:r>
            <a:rPr lang="en-US" sz="1800" kern="1200" dirty="0"/>
            <a:t>See link below from the CDC</a:t>
          </a:r>
        </a:p>
      </dsp:txBody>
      <dsp:txXfrm>
        <a:off x="1819627" y="853360"/>
        <a:ext cx="4093809" cy="1575435"/>
      </dsp:txXfrm>
    </dsp:sp>
    <dsp:sp modelId="{96F797F0-5101-4636-B976-959FC7617D99}">
      <dsp:nvSpPr>
        <dsp:cNvPr id="0" name=""/>
        <dsp:cNvSpPr/>
      </dsp:nvSpPr>
      <dsp:spPr>
        <a:xfrm>
          <a:off x="0" y="2822654"/>
          <a:ext cx="5913437" cy="1575435"/>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1EC67BF-9B5C-445F-9881-3425A93D54CE}">
      <dsp:nvSpPr>
        <dsp:cNvPr id="0" name=""/>
        <dsp:cNvSpPr/>
      </dsp:nvSpPr>
      <dsp:spPr>
        <a:xfrm>
          <a:off x="476569" y="3177127"/>
          <a:ext cx="866489" cy="866489"/>
        </a:xfrm>
        <a:prstGeom prst="rect">
          <a:avLst/>
        </a:prstGeom>
        <a:solidFill>
          <a:schemeClr val="bg1">
            <a:hueOff val="0"/>
            <a:satOff val="0"/>
            <a:lumOff val="0"/>
            <a:alphaOff val="0"/>
          </a:schemeClr>
        </a:solidFill>
        <a:ln w="15875"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26F7358-0EE5-40D9-A1D8-0994E6132851}">
      <dsp:nvSpPr>
        <dsp:cNvPr id="0" name=""/>
        <dsp:cNvSpPr/>
      </dsp:nvSpPr>
      <dsp:spPr>
        <a:xfrm>
          <a:off x="1819627" y="2822654"/>
          <a:ext cx="4093809" cy="15754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734" tIns="166734" rIns="166734" bIns="166734" numCol="1" spcCol="1270" anchor="ctr" anchorCtr="0">
          <a:noAutofit/>
        </a:bodyPr>
        <a:lstStyle/>
        <a:p>
          <a:pPr marL="0" lvl="0" indent="0" algn="l" defTabSz="800100">
            <a:lnSpc>
              <a:spcPct val="100000"/>
            </a:lnSpc>
            <a:spcBef>
              <a:spcPct val="0"/>
            </a:spcBef>
            <a:spcAft>
              <a:spcPct val="35000"/>
            </a:spcAft>
            <a:buNone/>
          </a:pPr>
          <a:r>
            <a:rPr lang="en-US" sz="1800" kern="1200" dirty="0">
              <a:solidFill>
                <a:schemeClr val="tx1"/>
              </a:solidFill>
              <a:hlinkClick xmlns:r="http://schemas.openxmlformats.org/officeDocument/2006/relationships" r:id="rId3">
                <a:extLst>
                  <a:ext uri="{A12FA001-AC4F-418D-AE19-62706E023703}">
                    <ahyp:hlinkClr xmlns:ahyp="http://schemas.microsoft.com/office/drawing/2018/hyperlinkcolor" val="tx"/>
                  </a:ext>
                </a:extLst>
              </a:hlinkClick>
            </a:rPr>
            <a:t>https://www.cdc.gov/coronavirus/2019-ncov/prevent-getting-sick/prevention.html</a:t>
          </a:r>
          <a:endParaRPr lang="en-US" sz="1800" kern="1200" dirty="0">
            <a:solidFill>
              <a:schemeClr val="tx1"/>
            </a:solidFill>
          </a:endParaRPr>
        </a:p>
        <a:p>
          <a:pPr marL="0" lvl="0" indent="0" algn="l" defTabSz="800100">
            <a:lnSpc>
              <a:spcPct val="100000"/>
            </a:lnSpc>
            <a:spcBef>
              <a:spcPct val="0"/>
            </a:spcBef>
            <a:spcAft>
              <a:spcPct val="35000"/>
            </a:spcAft>
            <a:buNone/>
          </a:pPr>
          <a:endParaRPr lang="en-US" sz="1800" kern="1200" dirty="0"/>
        </a:p>
      </dsp:txBody>
      <dsp:txXfrm>
        <a:off x="1819627" y="2822654"/>
        <a:ext cx="4093809" cy="1575435"/>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334558-D2B4-4002-8637-94610693C044}" type="datetimeFigureOut">
              <a:rPr lang="en-US" smtClean="0"/>
              <a:t>9/19/2022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B6A18D-E2FC-489E-819F-420C7DC8E86C}" type="slidenum">
              <a:rPr lang="en-US" smtClean="0"/>
              <a:t>‹#›</a:t>
            </a:fld>
            <a:endParaRPr lang="en-US"/>
          </a:p>
        </p:txBody>
      </p:sp>
    </p:spTree>
    <p:extLst>
      <p:ext uri="{BB962C8B-B14F-4D97-AF65-F5344CB8AC3E}">
        <p14:creationId xmlns:p14="http://schemas.microsoft.com/office/powerpoint/2010/main" val="33713485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B6A18D-E2FC-489E-819F-420C7DC8E86C}" type="slidenum">
              <a:rPr lang="en-US" smtClean="0"/>
              <a:t>1</a:t>
            </a:fld>
            <a:endParaRPr lang="en-US"/>
          </a:p>
        </p:txBody>
      </p:sp>
    </p:spTree>
    <p:extLst>
      <p:ext uri="{BB962C8B-B14F-4D97-AF65-F5344CB8AC3E}">
        <p14:creationId xmlns:p14="http://schemas.microsoft.com/office/powerpoint/2010/main" val="9758949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B6A18D-E2FC-489E-819F-420C7DC8E86C}" type="slidenum">
              <a:rPr lang="en-US" smtClean="0"/>
              <a:t>2</a:t>
            </a:fld>
            <a:endParaRPr lang="en-US"/>
          </a:p>
        </p:txBody>
      </p:sp>
    </p:spTree>
    <p:extLst>
      <p:ext uri="{BB962C8B-B14F-4D97-AF65-F5344CB8AC3E}">
        <p14:creationId xmlns:p14="http://schemas.microsoft.com/office/powerpoint/2010/main" val="7926811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B6A18D-E2FC-489E-819F-420C7DC8E86C}" type="slidenum">
              <a:rPr lang="en-US" smtClean="0"/>
              <a:t>9</a:t>
            </a:fld>
            <a:endParaRPr lang="en-US"/>
          </a:p>
        </p:txBody>
      </p:sp>
    </p:spTree>
    <p:extLst>
      <p:ext uri="{BB962C8B-B14F-4D97-AF65-F5344CB8AC3E}">
        <p14:creationId xmlns:p14="http://schemas.microsoft.com/office/powerpoint/2010/main" val="1976617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B6A18D-E2FC-489E-819F-420C7DC8E86C}" type="slidenum">
              <a:rPr lang="en-US" smtClean="0"/>
              <a:t>13</a:t>
            </a:fld>
            <a:endParaRPr lang="en-US"/>
          </a:p>
        </p:txBody>
      </p:sp>
    </p:spTree>
    <p:extLst>
      <p:ext uri="{BB962C8B-B14F-4D97-AF65-F5344CB8AC3E}">
        <p14:creationId xmlns:p14="http://schemas.microsoft.com/office/powerpoint/2010/main" val="27532136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B6A18D-E2FC-489E-819F-420C7DC8E86C}" type="slidenum">
              <a:rPr lang="en-US" smtClean="0"/>
              <a:t>14</a:t>
            </a:fld>
            <a:endParaRPr lang="en-US"/>
          </a:p>
        </p:txBody>
      </p:sp>
    </p:spTree>
    <p:extLst>
      <p:ext uri="{BB962C8B-B14F-4D97-AF65-F5344CB8AC3E}">
        <p14:creationId xmlns:p14="http://schemas.microsoft.com/office/powerpoint/2010/main" val="7486263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715BC83-17F1-43A5-A4BA-28E3C6926F4A}" type="datetimeFigureOut">
              <a:rPr lang="en-US" smtClean="0"/>
              <a:t>9/19/2022</a:t>
            </a:fld>
            <a:endParaRPr lang="en-US"/>
          </a:p>
        </p:txBody>
      </p:sp>
      <p:sp>
        <p:nvSpPr>
          <p:cNvPr id="5" name="Footer Placeholder 4"/>
          <p:cNvSpPr>
            <a:spLocks noGrp="1"/>
          </p:cNvSpPr>
          <p:nvPr>
            <p:ph type="ftr" sz="quarter" idx="11"/>
          </p:nvPr>
        </p:nvSpPr>
        <p:spPr>
          <a:xfrm>
            <a:off x="2416500" y="329307"/>
            <a:ext cx="4973915" cy="309201"/>
          </a:xfrm>
        </p:spPr>
        <p:txBody>
          <a:bodyPr/>
          <a:lstStyle/>
          <a:p>
            <a:endParaRPr lang="en-US"/>
          </a:p>
        </p:txBody>
      </p:sp>
      <p:sp>
        <p:nvSpPr>
          <p:cNvPr id="6" name="Slide Number Placeholder 5"/>
          <p:cNvSpPr>
            <a:spLocks noGrp="1"/>
          </p:cNvSpPr>
          <p:nvPr>
            <p:ph type="sldNum" sz="quarter" idx="12"/>
          </p:nvPr>
        </p:nvSpPr>
        <p:spPr>
          <a:xfrm>
            <a:off x="1437664" y="798973"/>
            <a:ext cx="811019" cy="503578"/>
          </a:xfrm>
        </p:spPr>
        <p:txBody>
          <a:bodyPr/>
          <a:lstStyle/>
          <a:p>
            <a:fld id="{02862291-F067-4DA3-8E1E-F0076E7079B5}" type="slidenum">
              <a:rPr lang="en-US" smtClean="0"/>
              <a:t>‹#›</a:t>
            </a:fld>
            <a:endParaRPr lang="en-US"/>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604416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15BC83-17F1-43A5-A4BA-28E3C6926F4A}" type="datetimeFigureOut">
              <a:rPr lang="en-US" smtClean="0"/>
              <a:t>9/19/2022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862291-F067-4DA3-8E1E-F0076E7079B5}" type="slidenum">
              <a:rPr lang="en-US" smtClean="0"/>
              <a:t>‹#›</a:t>
            </a:fld>
            <a:endParaRPr lang="en-US"/>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0177959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15BC83-17F1-43A5-A4BA-28E3C6926F4A}" type="datetimeFigureOut">
              <a:rPr lang="en-US" smtClean="0"/>
              <a:t>9/19/2022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862291-F067-4DA3-8E1E-F0076E7079B5}" type="slidenum">
              <a:rPr lang="en-US" smtClean="0"/>
              <a:t>‹#›</a:t>
            </a:fld>
            <a:endParaRPr lang="en-US"/>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8714204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15BC83-17F1-43A5-A4BA-28E3C6926F4A}" type="datetimeFigureOut">
              <a:rPr lang="en-US" smtClean="0"/>
              <a:t>9/19/2022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862291-F067-4DA3-8E1E-F0076E7079B5}" type="slidenum">
              <a:rPr lang="en-US" smtClean="0"/>
              <a:t>‹#›</a:t>
            </a:fld>
            <a:endParaRPr lang="en-US"/>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346357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15BC83-17F1-43A5-A4BA-28E3C6926F4A}" type="datetimeFigureOut">
              <a:rPr lang="en-US" smtClean="0"/>
              <a:t>9/19/2022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862291-F067-4DA3-8E1E-F0076E7079B5}" type="slidenum">
              <a:rPr lang="en-US" smtClean="0"/>
              <a:t>‹#›</a:t>
            </a:fld>
            <a:endParaRPr lang="en-US"/>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60192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15BC83-17F1-43A5-A4BA-28E3C6926F4A}" type="datetimeFigureOut">
              <a:rPr lang="en-US" smtClean="0"/>
              <a:t>9/19/2022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862291-F067-4DA3-8E1E-F0076E7079B5}" type="slidenum">
              <a:rPr lang="en-US" smtClean="0"/>
              <a:t>‹#›</a:t>
            </a:fld>
            <a:endParaRPr lang="en-US"/>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7231817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15BC83-17F1-43A5-A4BA-28E3C6926F4A}" type="datetimeFigureOut">
              <a:rPr lang="en-US" smtClean="0"/>
              <a:t>9/19/2022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862291-F067-4DA3-8E1E-F0076E7079B5}" type="slidenum">
              <a:rPr lang="en-US" smtClean="0"/>
              <a:t>‹#›</a:t>
            </a:fld>
            <a:endParaRPr lang="en-US"/>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4612792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15BC83-17F1-43A5-A4BA-28E3C6926F4A}" type="datetimeFigureOut">
              <a:rPr lang="en-US" smtClean="0"/>
              <a:t>9/19/2022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862291-F067-4DA3-8E1E-F0076E7079B5}" type="slidenum">
              <a:rPr lang="en-US" smtClean="0"/>
              <a:t>‹#›</a:t>
            </a:fld>
            <a:endParaRPr lang="en-US"/>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4669345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15BC83-17F1-43A5-A4BA-28E3C6926F4A}" type="datetimeFigureOut">
              <a:rPr lang="en-US" smtClean="0"/>
              <a:t>9/19/2022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2862291-F067-4DA3-8E1E-F0076E7079B5}" type="slidenum">
              <a:rPr lang="en-US" smtClean="0"/>
              <a:t>‹#›</a:t>
            </a:fld>
            <a:endParaRPr lang="en-US"/>
          </a:p>
        </p:txBody>
      </p:sp>
    </p:spTree>
    <p:extLst>
      <p:ext uri="{BB962C8B-B14F-4D97-AF65-F5344CB8AC3E}">
        <p14:creationId xmlns:p14="http://schemas.microsoft.com/office/powerpoint/2010/main" val="27613834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715BC83-17F1-43A5-A4BA-28E3C6926F4A}" type="datetimeFigureOut">
              <a:rPr lang="en-US" smtClean="0"/>
              <a:t>9/19/2022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862291-F067-4DA3-8E1E-F0076E7079B5}" type="slidenum">
              <a:rPr lang="en-US" smtClean="0"/>
              <a:t>‹#›</a:t>
            </a:fld>
            <a:endParaRPr lang="en-US"/>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4787245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8715BC83-17F1-43A5-A4BA-28E3C6926F4A}" type="datetimeFigureOut">
              <a:rPr lang="en-US" smtClean="0"/>
              <a:t>9/19/2022</a:t>
            </a:fld>
            <a:endParaRPr lang="en-US"/>
          </a:p>
        </p:txBody>
      </p:sp>
      <p:sp>
        <p:nvSpPr>
          <p:cNvPr id="6" name="Footer Placeholder 5"/>
          <p:cNvSpPr>
            <a:spLocks noGrp="1"/>
          </p:cNvSpPr>
          <p:nvPr>
            <p:ph type="ftr" sz="quarter" idx="11"/>
          </p:nvPr>
        </p:nvSpPr>
        <p:spPr>
          <a:xfrm>
            <a:off x="1447382" y="318640"/>
            <a:ext cx="5541004" cy="320931"/>
          </a:xfrm>
        </p:spPr>
        <p:txBody>
          <a:bodyPr/>
          <a:lstStyle/>
          <a:p>
            <a:endParaRPr lang="en-US"/>
          </a:p>
        </p:txBody>
      </p:sp>
      <p:sp>
        <p:nvSpPr>
          <p:cNvPr id="7" name="Slide Number Placeholder 6"/>
          <p:cNvSpPr>
            <a:spLocks noGrp="1"/>
          </p:cNvSpPr>
          <p:nvPr>
            <p:ph type="sldNum" sz="quarter" idx="12"/>
          </p:nvPr>
        </p:nvSpPr>
        <p:spPr/>
        <p:txBody>
          <a:bodyPr/>
          <a:lstStyle/>
          <a:p>
            <a:fld id="{02862291-F067-4DA3-8E1E-F0076E7079B5}" type="slidenum">
              <a:rPr lang="en-US" smtClean="0"/>
              <a:t>‹#›</a:t>
            </a:fld>
            <a:endParaRPr lang="en-US"/>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496294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8715BC83-17F1-43A5-A4BA-28E3C6926F4A}" type="datetimeFigureOut">
              <a:rPr lang="en-US" smtClean="0"/>
              <a:t>9/19/2022</a:t>
            </a:fld>
            <a:endParaRPr lang="en-US"/>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02862291-F067-4DA3-8E1E-F0076E7079B5}" type="slidenum">
              <a:rPr lang="en-US" smtClean="0"/>
              <a:t>‹#›</a:t>
            </a:fld>
            <a:endParaRPr lang="en-US"/>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59838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jpg"/><Relationship Id="rId7" Type="http://schemas.openxmlformats.org/officeDocument/2006/relationships/diagramColors" Target="../diagrams/colors4.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microsoft.com/office/2018/10/relationships/comments" Target="../comments/modernComment_132_F2A05DA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44.tmp"/><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microsoft.com/office/2018/10/relationships/comments" Target="../comments/modernComment_101_F2855D51.xml"/><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2" Type="http://schemas.openxmlformats.org/officeDocument/2006/relationships/image" Target="../media/image45.tmp"/><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46.tmp"/><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8.svg"/><Relationship Id="rId2" Type="http://schemas.openxmlformats.org/officeDocument/2006/relationships/image" Target="../media/image47.png"/><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23.xml.rels><?xml version="1.0" encoding="UTF-8" standalone="yes"?>
<Relationships xmlns="http://schemas.openxmlformats.org/package/2006/relationships"><Relationship Id="rId3" Type="http://schemas.openxmlformats.org/officeDocument/2006/relationships/hyperlink" Target="https://www.eeoc.gov/eeoc/newsroom/wysk/wysk_ada_rehabilitaion_act_coronavirus.cfm" TargetMode="External"/><Relationship Id="rId2" Type="http://schemas.microsoft.com/office/2018/10/relationships/comments" Target="../comments/modernComment_109_49B0AB76.xml"/><Relationship Id="rId1" Type="http://schemas.openxmlformats.org/officeDocument/2006/relationships/slideLayout" Target="../slideLayouts/slideLayout2.xml"/><Relationship Id="rId6" Type="http://schemas.openxmlformats.org/officeDocument/2006/relationships/hyperlink" Target="https://www.dol.gov/agencies/whd/pandemic/ffcra-employer-paid-leave" TargetMode="External"/><Relationship Id="rId5" Type="http://schemas.openxmlformats.org/officeDocument/2006/relationships/hyperlink" Target="https://www.nj.gov/labor/worker-protections/earnedsick/covidFAQ.shtml" TargetMode="External"/><Relationship Id="rId4" Type="http://schemas.openxmlformats.org/officeDocument/2006/relationships/hyperlink" Target="https://www.eeoc.gov/coronavirus"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www.cdc.gov/coronavirus/2019-ncov/prevent-getting-sick/diy-cloth-face-coverings.html" TargetMode="External"/><Relationship Id="rId2" Type="http://schemas.openxmlformats.org/officeDocument/2006/relationships/hyperlink" Target="https://www.cdc.gov/coronavirus/2019-ncov/symptoms-testing/symptoms.html"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svg"/><Relationship Id="rId7" Type="http://schemas.openxmlformats.org/officeDocument/2006/relationships/image" Target="../media/image8.svg"/><Relationship Id="rId12" Type="http://schemas.openxmlformats.org/officeDocument/2006/relationships/image" Target="../media/image13.sv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sv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sv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www.ufcw.org/2020/03/24/twentysecondrule/" TargetMode="Externa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15.svg"/></Relationships>
</file>

<file path=ppt/slides/_rels/slide5.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6.xml.rels><?xml version="1.0" encoding="UTF-8" standalone="yes"?>
<Relationships xmlns="http://schemas.openxmlformats.org/package/2006/relationships"><Relationship Id="rId3" Type="http://schemas.openxmlformats.org/officeDocument/2006/relationships/hyperlink" Target="https://www.cdc.gov/handwashing/campaign.html" TargetMode="External"/><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hyperlink" Target="https://www.who.int/gpsc/clean_hands_protection/en/"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9.xml.rels><?xml version="1.0" encoding="UTF-8" standalone="yes"?>
<Relationships xmlns="http://schemas.openxmlformats.org/package/2006/relationships"><Relationship Id="rId3" Type="http://schemas.openxmlformats.org/officeDocument/2006/relationships/hyperlink" Target="https://www.cdc.gov/coronavirus/2019-ncov/prevent-getting-sick/diy-cloth-face-coverings.html"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93" name="Rectangle 71">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95" name="Picture 73">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96" name="Straight Connector 75">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97" name="Straight Connector 77">
            <a:extLst>
              <a:ext uri="{FF2B5EF4-FFF2-40B4-BE49-F238E27FC236}">
                <a16:creationId xmlns:a16="http://schemas.microsoft.com/office/drawing/2014/main" id="{A56012FD-74A8-4C91-B318-435CF2B719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98" name="Rectangle 79">
            <a:extLst>
              <a:ext uri="{FF2B5EF4-FFF2-40B4-BE49-F238E27FC236}">
                <a16:creationId xmlns:a16="http://schemas.microsoft.com/office/drawing/2014/main" id="{7C70BFDB-979D-4D01-8764-154458F98B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81">
            <a:extLst>
              <a:ext uri="{FF2B5EF4-FFF2-40B4-BE49-F238E27FC236}">
                <a16:creationId xmlns:a16="http://schemas.microsoft.com/office/drawing/2014/main" id="{45FCB5B7-E85D-4C9D-AE9B-2B04C20D7C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nvGrpSpPr>
          <p:cNvPr id="100" name="Group 83">
            <a:extLst>
              <a:ext uri="{FF2B5EF4-FFF2-40B4-BE49-F238E27FC236}">
                <a16:creationId xmlns:a16="http://schemas.microsoft.com/office/drawing/2014/main" id="{4C48EA7D-6DFA-4BAB-B557-0D500356BE3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2239" y="482171"/>
            <a:ext cx="4074533" cy="5149101"/>
            <a:chOff x="632239" y="482171"/>
            <a:chExt cx="4074533" cy="5149101"/>
          </a:xfrm>
        </p:grpSpPr>
        <p:sp>
          <p:nvSpPr>
            <p:cNvPr id="85" name="Rectangle 84">
              <a:extLst>
                <a:ext uri="{FF2B5EF4-FFF2-40B4-BE49-F238E27FC236}">
                  <a16:creationId xmlns:a16="http://schemas.microsoft.com/office/drawing/2014/main" id="{0A792C74-3AEF-46D7-BB84-FE0A1C9FDD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239" y="482171"/>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 name="Rectangle 85">
              <a:extLst>
                <a:ext uri="{FF2B5EF4-FFF2-40B4-BE49-F238E27FC236}">
                  <a16:creationId xmlns:a16="http://schemas.microsoft.com/office/drawing/2014/main" id="{E3F01C4D-F010-44B1-B80D-DE6D0036F4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45298" y="812507"/>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02" name="Rectangle 87">
            <a:extLst>
              <a:ext uri="{FF2B5EF4-FFF2-40B4-BE49-F238E27FC236}">
                <a16:creationId xmlns:a16="http://schemas.microsoft.com/office/drawing/2014/main" id="{66DEDBC9-7E02-4AC1-84C0-28900C560B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7042" y="977965"/>
            <a:ext cx="3124515" cy="4135339"/>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3" name="Straight Connector 89">
            <a:extLst>
              <a:ext uri="{FF2B5EF4-FFF2-40B4-BE49-F238E27FC236}">
                <a16:creationId xmlns:a16="http://schemas.microsoft.com/office/drawing/2014/main" id="{5D8167BA-4647-4588-9EF8-AFA0496DC82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90359" y="1847088"/>
            <a:ext cx="5548039"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00DC5BA7-9E4D-421E-8538-72EA399E2C8C}"/>
              </a:ext>
            </a:extLst>
          </p:cNvPr>
          <p:cNvSpPr>
            <a:spLocks noGrp="1"/>
          </p:cNvSpPr>
          <p:nvPr>
            <p:ph type="ctrTitle"/>
          </p:nvPr>
        </p:nvSpPr>
        <p:spPr>
          <a:xfrm>
            <a:off x="5188043" y="804520"/>
            <a:ext cx="5550355" cy="1049235"/>
          </a:xfrm>
        </p:spPr>
        <p:txBody>
          <a:bodyPr vert="horz" lIns="91440" tIns="45720" rIns="91440" bIns="45720" rtlCol="0" anchor="t">
            <a:normAutofit/>
          </a:bodyPr>
          <a:lstStyle/>
          <a:p>
            <a:pPr algn="ctr"/>
            <a:r>
              <a:rPr lang="en-US" sz="2200" dirty="0"/>
              <a:t>Communicable disease awareness presentation</a:t>
            </a:r>
          </a:p>
        </p:txBody>
      </p:sp>
      <p:pic>
        <p:nvPicPr>
          <p:cNvPr id="12" name="Picture 11">
            <a:extLst>
              <a:ext uri="{FF2B5EF4-FFF2-40B4-BE49-F238E27FC236}">
                <a16:creationId xmlns:a16="http://schemas.microsoft.com/office/drawing/2014/main" id="{691A44F6-3878-41C6-B194-2CEE07167447}"/>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285438" y="2262182"/>
            <a:ext cx="2799103" cy="1574497"/>
          </a:xfrm>
          <a:prstGeom prst="rect">
            <a:avLst/>
          </a:prstGeom>
        </p:spPr>
      </p:pic>
      <p:sp>
        <p:nvSpPr>
          <p:cNvPr id="3" name="Subtitle 2">
            <a:extLst>
              <a:ext uri="{FF2B5EF4-FFF2-40B4-BE49-F238E27FC236}">
                <a16:creationId xmlns:a16="http://schemas.microsoft.com/office/drawing/2014/main" id="{CB9C94EB-3410-461C-B494-E8F9CBFFEF55}"/>
              </a:ext>
            </a:extLst>
          </p:cNvPr>
          <p:cNvSpPr>
            <a:spLocks noGrp="1"/>
          </p:cNvSpPr>
          <p:nvPr>
            <p:ph type="subTitle" idx="1"/>
          </p:nvPr>
        </p:nvSpPr>
        <p:spPr>
          <a:xfrm>
            <a:off x="5188043" y="2015732"/>
            <a:ext cx="5550355" cy="3450613"/>
          </a:xfrm>
        </p:spPr>
        <p:txBody>
          <a:bodyPr vert="horz" lIns="91440" tIns="45720" rIns="91440" bIns="45720" rtlCol="0" anchor="t">
            <a:normAutofit fontScale="85000" lnSpcReduction="20000"/>
          </a:bodyPr>
          <a:lstStyle/>
          <a:p>
            <a:pPr indent="-228600" algn="ctr">
              <a:buFont typeface="Arial" panose="020B0604020202020204" pitchFamily="34" charset="0"/>
              <a:buChar char="•"/>
            </a:pPr>
            <a:r>
              <a:rPr lang="en-US" sz="1700" b="1" dirty="0"/>
              <a:t>Division of  Training and Development</a:t>
            </a:r>
          </a:p>
          <a:p>
            <a:pPr indent="-228600" algn="ctr">
              <a:buFont typeface="Arial" panose="020B0604020202020204" pitchFamily="34" charset="0"/>
              <a:buChar char="•"/>
            </a:pPr>
            <a:r>
              <a:rPr lang="en-US" sz="1700" b="1" dirty="0"/>
              <a:t>Department of human resources</a:t>
            </a:r>
          </a:p>
          <a:p>
            <a:pPr indent="-228600" algn="ctr">
              <a:buFont typeface="Arial" panose="020B0604020202020204" pitchFamily="34" charset="0"/>
              <a:buChar char="•"/>
            </a:pPr>
            <a:r>
              <a:rPr lang="en-US" sz="1700" dirty="0"/>
              <a:t>Dr. Cindy Hickman, Ed.D. Director Training and development</a:t>
            </a:r>
          </a:p>
          <a:p>
            <a:pPr indent="-228600" algn="ctr">
              <a:buFont typeface="Arial" panose="020B0604020202020204" pitchFamily="34" charset="0"/>
              <a:buChar char="•"/>
            </a:pPr>
            <a:r>
              <a:rPr lang="en-US" sz="1700" dirty="0"/>
              <a:t>in cooperation with:</a:t>
            </a:r>
          </a:p>
          <a:p>
            <a:pPr indent="-228600" algn="ctr">
              <a:buFont typeface="Arial" panose="020B0604020202020204" pitchFamily="34" charset="0"/>
              <a:buChar char="•"/>
            </a:pPr>
            <a:r>
              <a:rPr lang="en-US" sz="1700" dirty="0"/>
              <a:t>Cumberland County Department of Health</a:t>
            </a:r>
          </a:p>
          <a:p>
            <a:pPr indent="-228600" algn="ctr">
              <a:buFont typeface="Arial" panose="020B0604020202020204" pitchFamily="34" charset="0"/>
              <a:buChar char="•"/>
            </a:pPr>
            <a:r>
              <a:rPr lang="en-US" sz="1700" dirty="0"/>
              <a:t>Cumberland County Office of  Emergency Management</a:t>
            </a:r>
          </a:p>
          <a:p>
            <a:pPr indent="-228600" algn="ctr">
              <a:buFont typeface="Arial" panose="020B0604020202020204" pitchFamily="34" charset="0"/>
              <a:buChar char="•"/>
            </a:pPr>
            <a:r>
              <a:rPr lang="en-US" sz="1700" b="1" dirty="0"/>
              <a:t>August 2022</a:t>
            </a:r>
          </a:p>
          <a:p>
            <a:pPr indent="-228600" algn="ctr">
              <a:buFont typeface="Arial" panose="020B0604020202020204" pitchFamily="34" charset="0"/>
              <a:buChar char="•"/>
            </a:pPr>
            <a:r>
              <a:rPr lang="en-US" sz="1700" b="1" dirty="0"/>
              <a:t>data is evolving and subject to change as new guidelines are updated</a:t>
            </a:r>
          </a:p>
        </p:txBody>
      </p:sp>
      <p:pic>
        <p:nvPicPr>
          <p:cNvPr id="92" name="Picture 91">
            <a:extLst>
              <a:ext uri="{FF2B5EF4-FFF2-40B4-BE49-F238E27FC236}">
                <a16:creationId xmlns:a16="http://schemas.microsoft.com/office/drawing/2014/main" id="{BAC44D98-B853-4420-8ED4-E3792706D41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94" name="Straight Connector 93">
            <a:extLst>
              <a:ext uri="{FF2B5EF4-FFF2-40B4-BE49-F238E27FC236}">
                <a16:creationId xmlns:a16="http://schemas.microsoft.com/office/drawing/2014/main" id="{46625410-A0A9-42B8-96F9-540C7C42CBE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6848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4" name="Rectangle 6">
            <a:extLst>
              <a:ext uri="{FF2B5EF4-FFF2-40B4-BE49-F238E27FC236}">
                <a16:creationId xmlns:a16="http://schemas.microsoft.com/office/drawing/2014/main" id="{F1176DA6-4BBF-42A4-9C94-E6613CCD6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8">
            <a:extLst>
              <a:ext uri="{FF2B5EF4-FFF2-40B4-BE49-F238E27FC236}">
                <a16:creationId xmlns:a16="http://schemas.microsoft.com/office/drawing/2014/main" id="{99AAB0AE-172B-4FB4-80C2-86CD6B8242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chemeClr val="bg1"/>
          </a:solidFill>
          <a:ln w="22225">
            <a:solidFill>
              <a:srgbClr val="F8AE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a:extLst>
              <a:ext uri="{FF2B5EF4-FFF2-40B4-BE49-F238E27FC236}">
                <a16:creationId xmlns:a16="http://schemas.microsoft.com/office/drawing/2014/main" id="{AB4AE074-C54F-4A76-ACEC-675D87F85B80}"/>
              </a:ext>
            </a:extLst>
          </p:cNvPr>
          <p:cNvPicPr>
            <a:picLocks noChangeAspect="1"/>
          </p:cNvPicPr>
          <p:nvPr/>
        </p:nvPicPr>
        <p:blipFill>
          <a:blip r:embed="rId2"/>
          <a:stretch>
            <a:fillRect/>
          </a:stretch>
        </p:blipFill>
        <p:spPr>
          <a:xfrm>
            <a:off x="3940694" y="643467"/>
            <a:ext cx="4310612" cy="5571066"/>
          </a:xfrm>
          <a:prstGeom prst="rect">
            <a:avLst/>
          </a:prstGeom>
        </p:spPr>
      </p:pic>
    </p:spTree>
    <p:extLst>
      <p:ext uri="{BB962C8B-B14F-4D97-AF65-F5344CB8AC3E}">
        <p14:creationId xmlns:p14="http://schemas.microsoft.com/office/powerpoint/2010/main" val="17270468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A86B93D-0879-4BC3-B616-90E5044828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20E885D-F4D2-48FD-95D9-DA0751F3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838524"/>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73935982-FBA4-4BAC-8AA1-DA15135473A2}"/>
              </a:ext>
            </a:extLst>
          </p:cNvPr>
          <p:cNvSpPr>
            <a:spLocks noGrp="1"/>
          </p:cNvSpPr>
          <p:nvPr>
            <p:ph type="title"/>
          </p:nvPr>
        </p:nvSpPr>
        <p:spPr>
          <a:xfrm>
            <a:off x="7555992" y="2307409"/>
            <a:ext cx="3157577" cy="3747316"/>
          </a:xfrm>
        </p:spPr>
        <p:txBody>
          <a:bodyPr anchor="t">
            <a:normAutofit/>
          </a:bodyPr>
          <a:lstStyle/>
          <a:p>
            <a:r>
              <a:rPr lang="en-US" b="1" dirty="0"/>
              <a:t>Kitchen hygiene </a:t>
            </a:r>
            <a:br>
              <a:rPr lang="en-US" dirty="0"/>
            </a:br>
            <a:br>
              <a:rPr lang="en-US" dirty="0"/>
            </a:br>
            <a:r>
              <a:rPr lang="en-US" sz="2000" b="1" i="1" dirty="0"/>
              <a:t>apply these rules any time and all the time!</a:t>
            </a:r>
          </a:p>
        </p:txBody>
      </p:sp>
      <p:cxnSp>
        <p:nvCxnSpPr>
          <p:cNvPr id="13" name="Straight Connector 12">
            <a:extLst>
              <a:ext uri="{FF2B5EF4-FFF2-40B4-BE49-F238E27FC236}">
                <a16:creationId xmlns:a16="http://schemas.microsoft.com/office/drawing/2014/main" id="{39EC1CB8-4497-451C-9F6C-6BC9B65056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55992" y="2146542"/>
            <a:ext cx="3157578"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5" name="Title 1">
            <a:extLst>
              <a:ext uri="{FF2B5EF4-FFF2-40B4-BE49-F238E27FC236}">
                <a16:creationId xmlns:a16="http://schemas.microsoft.com/office/drawing/2014/main" id="{A599AF7C-8D7E-4D1B-AB28-587084B3DEF2}"/>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1580" y="3122496"/>
            <a:ext cx="3530157" cy="104923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endParaRPr lang="en-US" dirty="0"/>
          </a:p>
        </p:txBody>
      </p:sp>
      <p:graphicFrame>
        <p:nvGraphicFramePr>
          <p:cNvPr id="5" name="Content Placeholder 2">
            <a:extLst>
              <a:ext uri="{FF2B5EF4-FFF2-40B4-BE49-F238E27FC236}">
                <a16:creationId xmlns:a16="http://schemas.microsoft.com/office/drawing/2014/main" id="{014C9BEB-92C3-4CBD-BFDF-45E7DC74EF72}"/>
              </a:ext>
            </a:extLst>
          </p:cNvPr>
          <p:cNvGraphicFramePr>
            <a:graphicFrameLocks noGrp="1"/>
          </p:cNvGraphicFramePr>
          <p:nvPr>
            <p:ph idx="1"/>
            <p:extLst>
              <p:ext uri="{D42A27DB-BD31-4B8C-83A1-F6EECF244321}">
                <p14:modId xmlns:p14="http://schemas.microsoft.com/office/powerpoint/2010/main" val="2019224006"/>
              </p:ext>
            </p:extLst>
          </p:nvPr>
        </p:nvGraphicFramePr>
        <p:xfrm>
          <a:off x="775738" y="655998"/>
          <a:ext cx="6419342" cy="55460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20996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B96F3F-D21E-49D0-B693-C0619D0735EF}"/>
              </a:ext>
            </a:extLst>
          </p:cNvPr>
          <p:cNvSpPr>
            <a:spLocks noGrp="1"/>
          </p:cNvSpPr>
          <p:nvPr>
            <p:ph type="title"/>
          </p:nvPr>
        </p:nvSpPr>
        <p:spPr>
          <a:xfrm>
            <a:off x="1451579" y="804519"/>
            <a:ext cx="9603275" cy="1049235"/>
          </a:xfrm>
        </p:spPr>
        <p:txBody>
          <a:bodyPr>
            <a:normAutofit/>
          </a:bodyPr>
          <a:lstStyle/>
          <a:p>
            <a:r>
              <a:rPr lang="en-US" dirty="0"/>
              <a:t>Workplace meetings or fieldwork</a:t>
            </a:r>
          </a:p>
        </p:txBody>
      </p:sp>
      <p:graphicFrame>
        <p:nvGraphicFramePr>
          <p:cNvPr id="5" name="Content Placeholder 2">
            <a:extLst>
              <a:ext uri="{FF2B5EF4-FFF2-40B4-BE49-F238E27FC236}">
                <a16:creationId xmlns:a16="http://schemas.microsoft.com/office/drawing/2014/main" id="{324A110F-FC28-4994-8C47-2CC791D3D450}"/>
              </a:ext>
            </a:extLst>
          </p:cNvPr>
          <p:cNvGraphicFramePr>
            <a:graphicFrameLocks noGrp="1"/>
          </p:cNvGraphicFramePr>
          <p:nvPr>
            <p:ph idx="1"/>
            <p:extLst>
              <p:ext uri="{D42A27DB-BD31-4B8C-83A1-F6EECF244321}">
                <p14:modId xmlns:p14="http://schemas.microsoft.com/office/powerpoint/2010/main" val="2090639251"/>
              </p:ext>
            </p:extLst>
          </p:nvPr>
        </p:nvGraphicFramePr>
        <p:xfrm>
          <a:off x="1450975" y="2340435"/>
          <a:ext cx="9604375" cy="33244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248940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CDDE5CDF-1512-4CDA-B956-23D223F8DE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22" name="Picture 21">
            <a:extLst>
              <a:ext uri="{FF2B5EF4-FFF2-40B4-BE49-F238E27FC236}">
                <a16:creationId xmlns:a16="http://schemas.microsoft.com/office/drawing/2014/main" id="{B029D7D8-5A6B-4C76-94C8-15798C6C5AD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4" name="Straight Connector 23">
            <a:extLst>
              <a:ext uri="{FF2B5EF4-FFF2-40B4-BE49-F238E27FC236}">
                <a16:creationId xmlns:a16="http://schemas.microsoft.com/office/drawing/2014/main" id="{A5C9319C-E20D-4884-952F-60B6A58C3E3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useBgFill="1">
        <p:nvSpPr>
          <p:cNvPr id="26" name="Rectangle 25">
            <a:extLst>
              <a:ext uri="{FF2B5EF4-FFF2-40B4-BE49-F238E27FC236}">
                <a16:creationId xmlns:a16="http://schemas.microsoft.com/office/drawing/2014/main" id="{62C9703D-C8F9-44AD-A7C0-C2F3871F8C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160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08AB8A3-2888-478B-9C7E-646CDCA89B4B}"/>
              </a:ext>
            </a:extLst>
          </p:cNvPr>
          <p:cNvSpPr>
            <a:spLocks noGrp="1"/>
          </p:cNvSpPr>
          <p:nvPr>
            <p:ph type="title"/>
          </p:nvPr>
        </p:nvSpPr>
        <p:spPr>
          <a:xfrm>
            <a:off x="7555992" y="2307409"/>
            <a:ext cx="3157577" cy="3747316"/>
          </a:xfrm>
        </p:spPr>
        <p:txBody>
          <a:bodyPr anchor="t">
            <a:normAutofit/>
          </a:bodyPr>
          <a:lstStyle/>
          <a:p>
            <a:r>
              <a:rPr lang="en-US" dirty="0"/>
              <a:t>how to protect yourself and others</a:t>
            </a:r>
          </a:p>
        </p:txBody>
      </p:sp>
      <p:graphicFrame>
        <p:nvGraphicFramePr>
          <p:cNvPr id="5" name="Content Placeholder 2">
            <a:extLst>
              <a:ext uri="{FF2B5EF4-FFF2-40B4-BE49-F238E27FC236}">
                <a16:creationId xmlns:a16="http://schemas.microsoft.com/office/drawing/2014/main" id="{F01BBC28-1B81-42E5-B31A-A7380D644E47}"/>
              </a:ext>
            </a:extLst>
          </p:cNvPr>
          <p:cNvGraphicFramePr>
            <a:graphicFrameLocks noGrp="1"/>
          </p:cNvGraphicFramePr>
          <p:nvPr>
            <p:ph idx="1"/>
            <p:extLst>
              <p:ext uri="{D42A27DB-BD31-4B8C-83A1-F6EECF244321}">
                <p14:modId xmlns:p14="http://schemas.microsoft.com/office/powerpoint/2010/main" val="3216634595"/>
              </p:ext>
            </p:extLst>
          </p:nvPr>
        </p:nvGraphicFramePr>
        <p:xfrm>
          <a:off x="1136347" y="803275"/>
          <a:ext cx="5913437" cy="52514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9691633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F63C748C-967B-4A7B-A90F-3EDD0F485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9">
            <a:extLst>
              <a:ext uri="{FF2B5EF4-FFF2-40B4-BE49-F238E27FC236}">
                <a16:creationId xmlns:a16="http://schemas.microsoft.com/office/drawing/2014/main" id="{C0143637-4934-44E4-B909-BAF1E7B27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06212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58C6D28-2DE1-4143-B3F4-5785A2D1CBDB}"/>
              </a:ext>
            </a:extLst>
          </p:cNvPr>
          <p:cNvSpPr>
            <a:spLocks noGrp="1"/>
          </p:cNvSpPr>
          <p:nvPr>
            <p:ph type="title"/>
          </p:nvPr>
        </p:nvSpPr>
        <p:spPr>
          <a:xfrm>
            <a:off x="849683" y="1240076"/>
            <a:ext cx="2727813" cy="4584527"/>
          </a:xfrm>
        </p:spPr>
        <p:txBody>
          <a:bodyPr>
            <a:normAutofit/>
          </a:bodyPr>
          <a:lstStyle/>
          <a:p>
            <a:r>
              <a:rPr lang="en-US">
                <a:solidFill>
                  <a:srgbClr val="FFFFFF"/>
                </a:solidFill>
              </a:rPr>
              <a:t>What is a close contact?</a:t>
            </a:r>
          </a:p>
        </p:txBody>
      </p:sp>
      <p:sp>
        <p:nvSpPr>
          <p:cNvPr id="3" name="Content Placeholder 2">
            <a:extLst>
              <a:ext uri="{FF2B5EF4-FFF2-40B4-BE49-F238E27FC236}">
                <a16:creationId xmlns:a16="http://schemas.microsoft.com/office/drawing/2014/main" id="{643DD1C2-5FFD-4DC9-A5C6-1F0CC50CE160}"/>
              </a:ext>
            </a:extLst>
          </p:cNvPr>
          <p:cNvSpPr>
            <a:spLocks noGrp="1"/>
          </p:cNvSpPr>
          <p:nvPr>
            <p:ph idx="1"/>
          </p:nvPr>
        </p:nvSpPr>
        <p:spPr>
          <a:xfrm>
            <a:off x="4705594" y="1240077"/>
            <a:ext cx="6034827" cy="4916465"/>
          </a:xfrm>
        </p:spPr>
        <p:txBody>
          <a:bodyPr anchor="t">
            <a:normAutofit/>
          </a:bodyPr>
          <a:lstStyle/>
          <a:p>
            <a:r>
              <a:rPr lang="en-US" dirty="0"/>
              <a:t>A close contact is defined as 15 cumulative minutes (meaning total time when added)   or more of exposure at a distance of 6 feet or less to an infected person during a 24 hour period in which the infected person is infectious.</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30603724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D6EDB49-211E-499D-9A08-6C5FF3D06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8F9F37E-D3CF-4F3D-96C2-25307819DF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2" name="Rectangle 11">
            <a:extLst>
              <a:ext uri="{FF2B5EF4-FFF2-40B4-BE49-F238E27FC236}">
                <a16:creationId xmlns:a16="http://schemas.microsoft.com/office/drawing/2014/main" id="{C5FFF17D-767C-40E7-8C89-962F1F54BC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331" y="638508"/>
            <a:ext cx="10905339" cy="4843439"/>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69F39E1-619D-4D9E-8823-8BD8CC3206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0204" y="865667"/>
            <a:ext cx="10451592" cy="4389120"/>
          </a:xfrm>
          <a:prstGeom prst="rect">
            <a:avLst/>
          </a:prstGeom>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1003">
            <a:schemeClr val="lt1"/>
          </a:fillRef>
          <a:effectRef idx="2">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8C53F47-DF50-454F-A5A6-6B969748D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4796" y="1030259"/>
            <a:ext cx="10122408" cy="4059936"/>
          </a:xfrm>
          <a:prstGeom prst="rect">
            <a:avLst/>
          </a:prstGeom>
          <a:noFill/>
          <a:ln>
            <a:solidFill>
              <a:srgbClr val="4545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451579" y="1101718"/>
            <a:ext cx="9405891" cy="1002990"/>
          </a:xfrm>
        </p:spPr>
        <p:txBody>
          <a:bodyPr anchor="ctr">
            <a:normAutofit/>
          </a:bodyPr>
          <a:lstStyle/>
          <a:p>
            <a:r>
              <a:rPr lang="en-US" dirty="0"/>
              <a:t>What is contact tracing?</a:t>
            </a:r>
          </a:p>
        </p:txBody>
      </p:sp>
      <p:sp>
        <p:nvSpPr>
          <p:cNvPr id="21" name="Content Placeholder 2"/>
          <p:cNvSpPr>
            <a:spLocks noGrp="1"/>
          </p:cNvSpPr>
          <p:nvPr>
            <p:ph idx="1"/>
          </p:nvPr>
        </p:nvSpPr>
        <p:spPr>
          <a:xfrm>
            <a:off x="1034796" y="1850325"/>
            <a:ext cx="10122408" cy="3270702"/>
          </a:xfrm>
        </p:spPr>
        <p:txBody>
          <a:bodyPr>
            <a:noAutofit/>
          </a:bodyPr>
          <a:lstStyle/>
          <a:p>
            <a:pPr>
              <a:lnSpc>
                <a:spcPct val="110000"/>
              </a:lnSpc>
            </a:pPr>
            <a:r>
              <a:rPr lang="en-US" sz="1400" dirty="0"/>
              <a:t>In New Jersey, there is a list of contagious diseases health departments must investigate, by law, within a certain time period. The investigation can be different for these diseases based upon the severity of the disease and the potential to infect others.</a:t>
            </a:r>
          </a:p>
          <a:p>
            <a:pPr>
              <a:lnSpc>
                <a:spcPct val="110000"/>
              </a:lnSpc>
            </a:pPr>
            <a:r>
              <a:rPr lang="en-US" sz="1400" dirty="0"/>
              <a:t>Contact tracing is the process used to identify those who have come into contact with people who have tested positive for a contagious diseases in order to inform them, provide guidance, and offer support. Contact tracing is a long-standing practice in New Jersey and around the world. </a:t>
            </a:r>
          </a:p>
          <a:p>
            <a:pPr>
              <a:lnSpc>
                <a:spcPct val="110000"/>
              </a:lnSpc>
            </a:pPr>
            <a:r>
              <a:rPr lang="en-US" sz="1400" dirty="0"/>
              <a:t>Once someone tests positive for a contagious disease, the Health Department may ask that person if they have any contacts. The definition of “contact” can change between diseases. If contacts are identified, the health department will follow up </a:t>
            </a:r>
            <a:r>
              <a:rPr lang="en-US" sz="1400"/>
              <a:t>with those contacts </a:t>
            </a:r>
            <a:r>
              <a:rPr lang="en-US" sz="1400" dirty="0"/>
              <a:t>as required by law.</a:t>
            </a:r>
          </a:p>
          <a:p>
            <a:pPr>
              <a:lnSpc>
                <a:spcPct val="110000"/>
              </a:lnSpc>
            </a:pPr>
            <a:r>
              <a:rPr lang="en-US" sz="1400" dirty="0"/>
              <a:t>Contacts receive a phone call from the health department to start the interview process.</a:t>
            </a:r>
          </a:p>
          <a:p>
            <a:pPr lvl="1">
              <a:lnSpc>
                <a:spcPct val="110000"/>
              </a:lnSpc>
            </a:pPr>
            <a:r>
              <a:rPr lang="en-US" sz="1400" dirty="0"/>
              <a:t>PLEASE NOTE: Contact Tracers will NEVER ask you for your social security number, financial information, or immigration status. If you are asked any questions like this, please report it to NJ Division of Consumer Affairs. </a:t>
            </a:r>
            <a:endParaRPr lang="en-US" sz="1200" dirty="0"/>
          </a:p>
          <a:p>
            <a:pPr marL="914400" lvl="2" indent="0">
              <a:lnSpc>
                <a:spcPct val="110000"/>
              </a:lnSpc>
              <a:buNone/>
            </a:pPr>
            <a:endParaRPr lang="en-US" sz="1200" dirty="0"/>
          </a:p>
        </p:txBody>
      </p:sp>
      <p:pic>
        <p:nvPicPr>
          <p:cNvPr id="18" name="Picture 17">
            <a:extLst>
              <a:ext uri="{FF2B5EF4-FFF2-40B4-BE49-F238E27FC236}">
                <a16:creationId xmlns:a16="http://schemas.microsoft.com/office/drawing/2014/main" id="{6A26901A-BC62-4A3A-A07A-65E1F3DDDEC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Tree>
    <p:extLst>
      <p:ext uri="{BB962C8B-B14F-4D97-AF65-F5344CB8AC3E}">
        <p14:creationId xmlns:p14="http://schemas.microsoft.com/office/powerpoint/2010/main" val="4070596007"/>
      </p:ext>
    </p:extLst>
  </p:cSld>
  <p:clrMapOvr>
    <a:masterClrMapping/>
  </p:clrMapOvr>
  <p:extLst>
    <p:ext uri="{6950BFC3-D8DA-4A85-94F7-54DA5524770B}">
      <p188:commentRel xmlns:p188="http://schemas.microsoft.com/office/powerpoint/2018/8/main" r:id="rId2"/>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D62C9-CB61-43F5-9EB4-2048847B2090}"/>
              </a:ext>
            </a:extLst>
          </p:cNvPr>
          <p:cNvSpPr>
            <a:spLocks noGrp="1"/>
          </p:cNvSpPr>
          <p:nvPr>
            <p:ph type="title"/>
          </p:nvPr>
        </p:nvSpPr>
        <p:spPr/>
        <p:txBody>
          <a:bodyPr/>
          <a:lstStyle/>
          <a:p>
            <a:r>
              <a:rPr lang="en-US" dirty="0"/>
              <a:t>Quarantine vs. isolation: What is the difference?</a:t>
            </a:r>
          </a:p>
        </p:txBody>
      </p:sp>
      <p:sp>
        <p:nvSpPr>
          <p:cNvPr id="4" name="Content Placeholder 3">
            <a:extLst>
              <a:ext uri="{FF2B5EF4-FFF2-40B4-BE49-F238E27FC236}">
                <a16:creationId xmlns:a16="http://schemas.microsoft.com/office/drawing/2014/main" id="{39F21413-C824-4157-89DA-F3D97145B7CD}"/>
              </a:ext>
            </a:extLst>
          </p:cNvPr>
          <p:cNvSpPr>
            <a:spLocks noGrp="1"/>
          </p:cNvSpPr>
          <p:nvPr>
            <p:ph sz="half" idx="1"/>
          </p:nvPr>
        </p:nvSpPr>
        <p:spPr/>
        <p:txBody>
          <a:bodyPr/>
          <a:lstStyle/>
          <a:p>
            <a:r>
              <a:rPr lang="en-US" dirty="0"/>
              <a:t>Quarantine</a:t>
            </a:r>
          </a:p>
          <a:p>
            <a:pPr lvl="1"/>
            <a:r>
              <a:rPr lang="en-US" dirty="0"/>
              <a:t>Quarantine means to separate and restrict the movement of people who were exposed to a communicable disease.</a:t>
            </a:r>
          </a:p>
          <a:p>
            <a:pPr lvl="1"/>
            <a:r>
              <a:rPr lang="en-US" dirty="0"/>
              <a:t>While in quarantine, you should stay home and away from others.</a:t>
            </a:r>
          </a:p>
        </p:txBody>
      </p:sp>
      <p:sp>
        <p:nvSpPr>
          <p:cNvPr id="5" name="Content Placeholder 4">
            <a:extLst>
              <a:ext uri="{FF2B5EF4-FFF2-40B4-BE49-F238E27FC236}">
                <a16:creationId xmlns:a16="http://schemas.microsoft.com/office/drawing/2014/main" id="{8C884B81-64CD-4F00-8BEF-2D5E131CCE81}"/>
              </a:ext>
            </a:extLst>
          </p:cNvPr>
          <p:cNvSpPr>
            <a:spLocks noGrp="1"/>
          </p:cNvSpPr>
          <p:nvPr>
            <p:ph sz="half" idx="2"/>
          </p:nvPr>
        </p:nvSpPr>
        <p:spPr/>
        <p:txBody>
          <a:bodyPr/>
          <a:lstStyle/>
          <a:p>
            <a:r>
              <a:rPr lang="en-US" dirty="0"/>
              <a:t>Isolation</a:t>
            </a:r>
          </a:p>
          <a:p>
            <a:pPr lvl="1"/>
            <a:r>
              <a:rPr lang="en-US" dirty="0"/>
              <a:t>Isolation means to separate sick people who have a communicable disease from people who are not sick.</a:t>
            </a:r>
          </a:p>
          <a:p>
            <a:pPr lvl="1"/>
            <a:r>
              <a:rPr lang="en-US" dirty="0"/>
              <a:t>While in isolation, you should stay away from everyone (and use your own facilities, household items, etc.) </a:t>
            </a:r>
          </a:p>
        </p:txBody>
      </p:sp>
    </p:spTree>
    <p:extLst>
      <p:ext uri="{BB962C8B-B14F-4D97-AF65-F5344CB8AC3E}">
        <p14:creationId xmlns:p14="http://schemas.microsoft.com/office/powerpoint/2010/main" val="15573520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5C3D674-3D59-4E93-80CA-0C0A9095E8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C884B8F8-FDC9-498B-9960-5D7260AFCB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417737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A4CEEE6E-7CF8-46D5-9CB9-C0E7C3BEF7A1}"/>
              </a:ext>
            </a:extLst>
          </p:cNvPr>
          <p:cNvSpPr>
            <a:spLocks noGrp="1"/>
          </p:cNvSpPr>
          <p:nvPr>
            <p:ph type="title"/>
          </p:nvPr>
        </p:nvSpPr>
        <p:spPr>
          <a:xfrm>
            <a:off x="1451580" y="804520"/>
            <a:ext cx="4176511" cy="1049235"/>
          </a:xfrm>
        </p:spPr>
        <p:txBody>
          <a:bodyPr>
            <a:normAutofit/>
          </a:bodyPr>
          <a:lstStyle/>
          <a:p>
            <a:r>
              <a:rPr lang="en-US" dirty="0"/>
              <a:t>Specific Department SOP’s</a:t>
            </a:r>
          </a:p>
        </p:txBody>
      </p:sp>
      <p:sp>
        <p:nvSpPr>
          <p:cNvPr id="14" name="Rectangle 13">
            <a:extLst>
              <a:ext uri="{FF2B5EF4-FFF2-40B4-BE49-F238E27FC236}">
                <a16:creationId xmlns:a16="http://schemas.microsoft.com/office/drawing/2014/main" id="{EF2A81E1-BCBE-426B-8C09-33274E6940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 name="Content Placeholder 2">
            <a:extLst>
              <a:ext uri="{FF2B5EF4-FFF2-40B4-BE49-F238E27FC236}">
                <a16:creationId xmlns:a16="http://schemas.microsoft.com/office/drawing/2014/main" id="{96586D10-7DDD-4020-A135-DB21CF1B2E6F}"/>
              </a:ext>
            </a:extLst>
          </p:cNvPr>
          <p:cNvSpPr>
            <a:spLocks noGrp="1"/>
          </p:cNvSpPr>
          <p:nvPr>
            <p:ph idx="1"/>
          </p:nvPr>
        </p:nvSpPr>
        <p:spPr>
          <a:xfrm>
            <a:off x="1451581" y="2015732"/>
            <a:ext cx="5048456" cy="3450613"/>
          </a:xfrm>
        </p:spPr>
        <p:txBody>
          <a:bodyPr>
            <a:normAutofit/>
          </a:bodyPr>
          <a:lstStyle/>
          <a:p>
            <a:r>
              <a:rPr lang="en-US" dirty="0"/>
              <a:t>Always refer to the department’s Standard Operating Procedures (SOPs) as it relates to reentry, if you have questions</a:t>
            </a:r>
          </a:p>
          <a:p>
            <a:pPr lvl="1"/>
            <a:r>
              <a:rPr lang="en-US" dirty="0"/>
              <a:t>Contact your supervisor if you are still unsure after consulting the SOP</a:t>
            </a:r>
          </a:p>
          <a:p>
            <a:pPr marL="0" indent="0">
              <a:buNone/>
            </a:pPr>
            <a:endParaRPr lang="en-US" dirty="0"/>
          </a:p>
        </p:txBody>
      </p:sp>
      <p:pic>
        <p:nvPicPr>
          <p:cNvPr id="7" name="Graphic 6" descr="Questions">
            <a:extLst>
              <a:ext uri="{FF2B5EF4-FFF2-40B4-BE49-F238E27FC236}">
                <a16:creationId xmlns:a16="http://schemas.microsoft.com/office/drawing/2014/main" id="{014B55A5-6708-4287-B856-F3BF829AEDC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44251" y="805583"/>
            <a:ext cx="4660762" cy="4660762"/>
          </a:xfrm>
          <a:prstGeom prst="rect">
            <a:avLst/>
          </a:prstGeom>
        </p:spPr>
      </p:pic>
      <p:pic>
        <p:nvPicPr>
          <p:cNvPr id="16" name="Picture 15">
            <a:extLst>
              <a:ext uri="{FF2B5EF4-FFF2-40B4-BE49-F238E27FC236}">
                <a16:creationId xmlns:a16="http://schemas.microsoft.com/office/drawing/2014/main" id="{39D1DDD4-5BB3-45BA-B9B3-06B62299AD7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8" name="Straight Connector 17">
            <a:extLst>
              <a:ext uri="{FF2B5EF4-FFF2-40B4-BE49-F238E27FC236}">
                <a16:creationId xmlns:a16="http://schemas.microsoft.com/office/drawing/2014/main" id="{A24DAE64-2302-42EA-8239-F2F0775CA5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93885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F6D3A-78CE-4A6A-909B-D319696587CF}"/>
              </a:ext>
            </a:extLst>
          </p:cNvPr>
          <p:cNvSpPr>
            <a:spLocks noGrp="1"/>
          </p:cNvSpPr>
          <p:nvPr>
            <p:ph type="ctrTitle"/>
          </p:nvPr>
        </p:nvSpPr>
        <p:spPr/>
        <p:txBody>
          <a:bodyPr>
            <a:normAutofit fontScale="90000"/>
          </a:bodyPr>
          <a:lstStyle/>
          <a:p>
            <a:r>
              <a:rPr lang="en-US" dirty="0"/>
              <a:t>PERSONAL PROTECTION EQUIPMENT DONNING AND DOFFING </a:t>
            </a:r>
          </a:p>
        </p:txBody>
      </p:sp>
      <p:sp>
        <p:nvSpPr>
          <p:cNvPr id="3" name="Subtitle 2">
            <a:extLst>
              <a:ext uri="{FF2B5EF4-FFF2-40B4-BE49-F238E27FC236}">
                <a16:creationId xmlns:a16="http://schemas.microsoft.com/office/drawing/2014/main" id="{7BD3F560-E100-4816-BB75-50E61FE69FC9}"/>
              </a:ext>
            </a:extLst>
          </p:cNvPr>
          <p:cNvSpPr>
            <a:spLocks noGrp="1"/>
          </p:cNvSpPr>
          <p:nvPr>
            <p:ph type="subTitle" idx="1"/>
          </p:nvPr>
        </p:nvSpPr>
        <p:spPr/>
        <p:txBody>
          <a:bodyPr/>
          <a:lstStyle/>
          <a:p>
            <a:r>
              <a:rPr lang="en-US" dirty="0"/>
              <a:t>Next two slides</a:t>
            </a:r>
          </a:p>
        </p:txBody>
      </p:sp>
    </p:spTree>
    <p:extLst>
      <p:ext uri="{BB962C8B-B14F-4D97-AF65-F5344CB8AC3E}">
        <p14:creationId xmlns:p14="http://schemas.microsoft.com/office/powerpoint/2010/main" val="24820555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Graphical user interface, text, application, email&#10;&#10;Description automatically generated">
            <a:extLst>
              <a:ext uri="{FF2B5EF4-FFF2-40B4-BE49-F238E27FC236}">
                <a16:creationId xmlns:a16="http://schemas.microsoft.com/office/drawing/2014/main" id="{58F0CD37-BD87-4F3E-8BB7-5DCA2288E6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05750" y="81481"/>
            <a:ext cx="6283105" cy="6636189"/>
          </a:xfrm>
          <a:prstGeom prst="rect">
            <a:avLst/>
          </a:prstGeom>
        </p:spPr>
      </p:pic>
    </p:spTree>
    <p:extLst>
      <p:ext uri="{BB962C8B-B14F-4D97-AF65-F5344CB8AC3E}">
        <p14:creationId xmlns:p14="http://schemas.microsoft.com/office/powerpoint/2010/main" val="13142239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82E7304-2AC2-4A5C-924D-A6AC3FFC5E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5FBE46A-FD89-45C4-8B6C-EB4EDB59C558}"/>
              </a:ext>
            </a:extLst>
          </p:cNvPr>
          <p:cNvSpPr>
            <a:spLocks noGrp="1"/>
          </p:cNvSpPr>
          <p:nvPr>
            <p:ph type="title"/>
          </p:nvPr>
        </p:nvSpPr>
        <p:spPr>
          <a:xfrm>
            <a:off x="1451579" y="804519"/>
            <a:ext cx="9603275" cy="1049235"/>
          </a:xfrm>
        </p:spPr>
        <p:txBody>
          <a:bodyPr>
            <a:normAutofit/>
          </a:bodyPr>
          <a:lstStyle/>
          <a:p>
            <a:r>
              <a:rPr lang="en-US" dirty="0"/>
              <a:t>Agenda</a:t>
            </a:r>
          </a:p>
        </p:txBody>
      </p:sp>
      <p:cxnSp>
        <p:nvCxnSpPr>
          <p:cNvPr id="11" name="Straight Connector 10">
            <a:extLst>
              <a:ext uri="{FF2B5EF4-FFF2-40B4-BE49-F238E27FC236}">
                <a16:creationId xmlns:a16="http://schemas.microsoft.com/office/drawing/2014/main" id="{D259FEF2-F6A5-442F-BA10-4E39EECD0AB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1579" y="1853754"/>
            <a:ext cx="960327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3" name="Rectangle 12">
            <a:extLst>
              <a:ext uri="{FF2B5EF4-FFF2-40B4-BE49-F238E27FC236}">
                <a16:creationId xmlns:a16="http://schemas.microsoft.com/office/drawing/2014/main" id="{A3C183B1-1D4B-4E3D-A02E-A426E3BFA0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838524"/>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aphicFrame>
        <p:nvGraphicFramePr>
          <p:cNvPr id="5" name="Content Placeholder 2">
            <a:extLst>
              <a:ext uri="{FF2B5EF4-FFF2-40B4-BE49-F238E27FC236}">
                <a16:creationId xmlns:a16="http://schemas.microsoft.com/office/drawing/2014/main" id="{3BFD23C2-E684-46A8-A44C-4C7FDD8C42AD}"/>
              </a:ext>
            </a:extLst>
          </p:cNvPr>
          <p:cNvGraphicFramePr>
            <a:graphicFrameLocks noGrp="1"/>
          </p:cNvGraphicFramePr>
          <p:nvPr>
            <p:ph idx="1"/>
            <p:extLst>
              <p:ext uri="{D42A27DB-BD31-4B8C-83A1-F6EECF244321}">
                <p14:modId xmlns:p14="http://schemas.microsoft.com/office/powerpoint/2010/main" val="470930294"/>
              </p:ext>
            </p:extLst>
          </p:nvPr>
        </p:nvGraphicFramePr>
        <p:xfrm>
          <a:off x="1450976" y="2331498"/>
          <a:ext cx="9603878" cy="367235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068826449"/>
      </p:ext>
    </p:extLst>
  </p:cSld>
  <p:clrMapOvr>
    <a:masterClrMapping/>
  </p:clrMapOvr>
  <p:extLst>
    <p:ext uri="{6950BFC3-D8DA-4A85-94F7-54DA5524770B}">
      <p188:commentRel xmlns:p188="http://schemas.microsoft.com/office/powerpoint/2018/8/main" r:id="rId3"/>
    </p:ext>
  </p:extLs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imeline&#10;&#10;Description automatically generated">
            <a:extLst>
              <a:ext uri="{FF2B5EF4-FFF2-40B4-BE49-F238E27FC236}">
                <a16:creationId xmlns:a16="http://schemas.microsoft.com/office/drawing/2014/main" id="{E665C950-FBCA-471B-A1DF-CA1BCEEA0C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8844" y="256683"/>
            <a:ext cx="7295744" cy="6445673"/>
          </a:xfrm>
          <a:prstGeom prst="rect">
            <a:avLst/>
          </a:prstGeom>
        </p:spPr>
      </p:pic>
    </p:spTree>
    <p:extLst>
      <p:ext uri="{BB962C8B-B14F-4D97-AF65-F5344CB8AC3E}">
        <p14:creationId xmlns:p14="http://schemas.microsoft.com/office/powerpoint/2010/main" val="12803268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10;&#10;Description automatically generated with medium confidence">
            <a:extLst>
              <a:ext uri="{FF2B5EF4-FFF2-40B4-BE49-F238E27FC236}">
                <a16:creationId xmlns:a16="http://schemas.microsoft.com/office/drawing/2014/main" id="{9E4D2E27-E0ED-49B5-9E59-7845DD5802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19855" y="172238"/>
            <a:ext cx="6439711" cy="6462026"/>
          </a:xfrm>
          <a:prstGeom prst="rect">
            <a:avLst/>
          </a:prstGeom>
        </p:spPr>
      </p:pic>
    </p:spTree>
    <p:extLst>
      <p:ext uri="{BB962C8B-B14F-4D97-AF65-F5344CB8AC3E}">
        <p14:creationId xmlns:p14="http://schemas.microsoft.com/office/powerpoint/2010/main" val="2349539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5C3D674-3D59-4E93-80CA-0C0A9095E8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C884B8F8-FDC9-498B-9960-5D7260AFCB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417737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D175FC5B-9FAB-49F2-93E9-86C4DE9C7A09}"/>
              </a:ext>
            </a:extLst>
          </p:cNvPr>
          <p:cNvSpPr>
            <a:spLocks noGrp="1"/>
          </p:cNvSpPr>
          <p:nvPr>
            <p:ph type="title"/>
          </p:nvPr>
        </p:nvSpPr>
        <p:spPr>
          <a:xfrm>
            <a:off x="1451580" y="804520"/>
            <a:ext cx="4176511" cy="1049235"/>
          </a:xfrm>
        </p:spPr>
        <p:txBody>
          <a:bodyPr>
            <a:normAutofit/>
          </a:bodyPr>
          <a:lstStyle/>
          <a:p>
            <a:r>
              <a:rPr lang="en-US" sz="2700"/>
              <a:t>Special acknowledgements</a:t>
            </a:r>
          </a:p>
        </p:txBody>
      </p:sp>
      <p:sp>
        <p:nvSpPr>
          <p:cNvPr id="14" name="Rectangle 13">
            <a:extLst>
              <a:ext uri="{FF2B5EF4-FFF2-40B4-BE49-F238E27FC236}">
                <a16:creationId xmlns:a16="http://schemas.microsoft.com/office/drawing/2014/main" id="{EF2A81E1-BCBE-426B-8C09-33274E6940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 name="Content Placeholder 2">
            <a:extLst>
              <a:ext uri="{FF2B5EF4-FFF2-40B4-BE49-F238E27FC236}">
                <a16:creationId xmlns:a16="http://schemas.microsoft.com/office/drawing/2014/main" id="{8F69542C-72AC-46DB-91D7-67CC45D1D257}"/>
              </a:ext>
            </a:extLst>
          </p:cNvPr>
          <p:cNvSpPr>
            <a:spLocks noGrp="1"/>
          </p:cNvSpPr>
          <p:nvPr>
            <p:ph idx="1"/>
          </p:nvPr>
        </p:nvSpPr>
        <p:spPr>
          <a:xfrm>
            <a:off x="1451581" y="2015732"/>
            <a:ext cx="4172212" cy="3450613"/>
          </a:xfrm>
        </p:spPr>
        <p:txBody>
          <a:bodyPr>
            <a:normAutofit/>
          </a:bodyPr>
          <a:lstStyle/>
          <a:p>
            <a:pPr marL="0" indent="0">
              <a:buNone/>
            </a:pPr>
            <a:r>
              <a:rPr lang="en-US" dirty="0"/>
              <a:t>Would like to thank the following departments for assisting in preparing this training module:</a:t>
            </a:r>
          </a:p>
          <a:p>
            <a:r>
              <a:rPr lang="en-US" dirty="0"/>
              <a:t>Cumberland County Health Department</a:t>
            </a:r>
          </a:p>
          <a:p>
            <a:r>
              <a:rPr lang="en-US" dirty="0"/>
              <a:t>Office of Emergency Management</a:t>
            </a:r>
          </a:p>
          <a:p>
            <a:r>
              <a:rPr lang="en-US" dirty="0"/>
              <a:t>Office of  Veteran Affairs</a:t>
            </a:r>
          </a:p>
        </p:txBody>
      </p:sp>
      <p:pic>
        <p:nvPicPr>
          <p:cNvPr id="7" name="Graphic 6" descr="Meeting">
            <a:extLst>
              <a:ext uri="{FF2B5EF4-FFF2-40B4-BE49-F238E27FC236}">
                <a16:creationId xmlns:a16="http://schemas.microsoft.com/office/drawing/2014/main" id="{126F4751-1B34-48A2-A798-00B6054765D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44251" y="805583"/>
            <a:ext cx="4660762" cy="4660762"/>
          </a:xfrm>
          <a:prstGeom prst="rect">
            <a:avLst/>
          </a:prstGeom>
        </p:spPr>
      </p:pic>
      <p:pic>
        <p:nvPicPr>
          <p:cNvPr id="16" name="Picture 15">
            <a:extLst>
              <a:ext uri="{FF2B5EF4-FFF2-40B4-BE49-F238E27FC236}">
                <a16:creationId xmlns:a16="http://schemas.microsoft.com/office/drawing/2014/main" id="{39D1DDD4-5BB3-45BA-B9B3-06B62299AD7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8" name="Straight Connector 17">
            <a:extLst>
              <a:ext uri="{FF2B5EF4-FFF2-40B4-BE49-F238E27FC236}">
                <a16:creationId xmlns:a16="http://schemas.microsoft.com/office/drawing/2014/main" id="{A24DAE64-2302-42EA-8239-F2F0775CA5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5236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86142-9819-405B-ACA7-FD1FE757C2E8}"/>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6310D994-834F-453F-BF46-4441DE16AEB2}"/>
              </a:ext>
            </a:extLst>
          </p:cNvPr>
          <p:cNvSpPr>
            <a:spLocks noGrp="1"/>
          </p:cNvSpPr>
          <p:nvPr>
            <p:ph idx="1"/>
          </p:nvPr>
        </p:nvSpPr>
        <p:spPr/>
        <p:txBody>
          <a:bodyPr>
            <a:normAutofit/>
          </a:bodyPr>
          <a:lstStyle/>
          <a:p>
            <a:r>
              <a:rPr lang="en-US" dirty="0"/>
              <a:t>Employment Opportunity Commission (April 7, 2020) retrieved from </a:t>
            </a:r>
            <a:r>
              <a:rPr lang="en-US" dirty="0">
                <a:hlinkClick r:id="rId3"/>
              </a:rPr>
              <a:t>https://www.eeoc.gov/eeoc/newsroom/wysk/wysk_ada_rehabilitaion_act_coronavirus.cfm</a:t>
            </a:r>
            <a:r>
              <a:rPr lang="en-US" dirty="0"/>
              <a:t> and All EEOC materials related to COVID-19 are collected at </a:t>
            </a:r>
            <a:r>
              <a:rPr lang="en-US" dirty="0">
                <a:hlinkClick r:id="rId4"/>
              </a:rPr>
              <a:t>www.eeoc.gov/coronavirus</a:t>
            </a:r>
            <a:r>
              <a:rPr lang="en-US" dirty="0"/>
              <a:t>.</a:t>
            </a:r>
          </a:p>
          <a:p>
            <a:r>
              <a:rPr lang="en-US" dirty="0"/>
              <a:t>NJ Department of Labor information and data retrieved from </a:t>
            </a:r>
            <a:r>
              <a:rPr lang="en-US" dirty="0">
                <a:hlinkClick r:id="rId5"/>
              </a:rPr>
              <a:t>https://www.nj.gov/labor/worker-protections/earnedsick/covidFAQ.shtml</a:t>
            </a:r>
            <a:r>
              <a:rPr lang="en-US" dirty="0"/>
              <a:t> and </a:t>
            </a:r>
            <a:r>
              <a:rPr lang="en-US" dirty="0">
                <a:hlinkClick r:id="rId6"/>
              </a:rPr>
              <a:t>https://www.dol.gov/agencies/whd/pandemic/ffcra-employer-paid-leave</a:t>
            </a:r>
            <a:r>
              <a:rPr lang="en-US" dirty="0"/>
              <a:t>.</a:t>
            </a:r>
          </a:p>
          <a:p>
            <a:endParaRPr lang="en-US" dirty="0"/>
          </a:p>
        </p:txBody>
      </p:sp>
    </p:spTree>
    <p:extLst>
      <p:ext uri="{BB962C8B-B14F-4D97-AF65-F5344CB8AC3E}">
        <p14:creationId xmlns:p14="http://schemas.microsoft.com/office/powerpoint/2010/main" val="1236314998"/>
      </p:ext>
    </p:extLst>
  </p:cSld>
  <p:clrMapOvr>
    <a:masterClrMapping/>
  </p:clrMapOvr>
  <p:extLst>
    <p:ext uri="{6950BFC3-D8DA-4A85-94F7-54DA5524770B}">
      <p188:commentRel xmlns:p188="http://schemas.microsoft.com/office/powerpoint/2018/8/main" r:id="rId2"/>
    </p:ext>
  </p:extLs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103E4-5771-42D4-95F7-CDA0B475680D}"/>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7BBA637D-82D8-4126-B66D-51EC05A9DEE4}"/>
              </a:ext>
            </a:extLst>
          </p:cNvPr>
          <p:cNvSpPr>
            <a:spLocks noGrp="1"/>
          </p:cNvSpPr>
          <p:nvPr>
            <p:ph idx="1"/>
          </p:nvPr>
        </p:nvSpPr>
        <p:spPr/>
        <p:txBody>
          <a:bodyPr/>
          <a:lstStyle/>
          <a:p>
            <a:endParaRPr lang="en-US" dirty="0">
              <a:hlinkClick r:id="rId2">
                <a:extLst>
                  <a:ext uri="{A12FA001-AC4F-418D-AE19-62706E023703}">
                    <ahyp:hlinkClr xmlns:ahyp="http://schemas.microsoft.com/office/drawing/2018/hyperlinkcolor" val="tx"/>
                  </a:ext>
                </a:extLst>
              </a:hlinkClick>
            </a:endParaRPr>
          </a:p>
          <a:p>
            <a:r>
              <a:rPr lang="en-US" dirty="0">
                <a:ea typeface="+mn-lt"/>
                <a:cs typeface="+mn-lt"/>
                <a:hlinkClick r:id="rId3">
                  <a:extLst>
                    <a:ext uri="{A12FA001-AC4F-418D-AE19-62706E023703}">
                      <ahyp:hlinkClr xmlns:ahyp="http://schemas.microsoft.com/office/drawing/2018/hyperlinkcolor" val="tx"/>
                    </a:ext>
                  </a:extLst>
                </a:hlinkClick>
              </a:rPr>
              <a:t>CDC Cloth Face Coverings</a:t>
            </a:r>
          </a:p>
          <a:p>
            <a:pPr lvl="1"/>
            <a:r>
              <a:rPr lang="en-US" dirty="0">
                <a:solidFill>
                  <a:srgbClr val="FF0000"/>
                </a:solidFill>
                <a:ea typeface="+mn-lt"/>
                <a:cs typeface="+mn-lt"/>
                <a:hlinkClick r:id="rId3">
                  <a:extLst>
                    <a:ext uri="{A12FA001-AC4F-418D-AE19-62706E023703}">
                      <ahyp:hlinkClr xmlns:ahyp="http://schemas.microsoft.com/office/drawing/2018/hyperlinkcolor" val="tx"/>
                    </a:ext>
                  </a:extLst>
                </a:hlinkClick>
              </a:rPr>
              <a:t>https://www.cdc.gov/coronavirus/2019-ncov/prevent-getting-sick/diy-cloth-face-coverings.html</a:t>
            </a:r>
            <a:endParaRPr lang="en-US" dirty="0">
              <a:solidFill>
                <a:srgbClr val="FF0000"/>
              </a:solidFill>
              <a:ea typeface="+mn-lt"/>
              <a:cs typeface="+mn-lt"/>
            </a:endParaRPr>
          </a:p>
        </p:txBody>
      </p:sp>
    </p:spTree>
    <p:extLst>
      <p:ext uri="{BB962C8B-B14F-4D97-AF65-F5344CB8AC3E}">
        <p14:creationId xmlns:p14="http://schemas.microsoft.com/office/powerpoint/2010/main" val="32189565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8D58D2F-EA0D-4684-9601-98EEAF904A99}"/>
              </a:ext>
            </a:extLst>
          </p:cNvPr>
          <p:cNvSpPr/>
          <p:nvPr/>
        </p:nvSpPr>
        <p:spPr>
          <a:xfrm>
            <a:off x="1086416" y="1140737"/>
            <a:ext cx="9316016" cy="360327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a:latin typeface="Amasis MT Pro Black" panose="02040A04050005020304" pitchFamily="18" charset="0"/>
              </a:rPr>
              <a:t>THIS TRAINING IS UPDATED AS OF AUGUST 2022.</a:t>
            </a:r>
          </a:p>
          <a:p>
            <a:pPr algn="ctr"/>
            <a:r>
              <a:rPr lang="en-US" b="1" dirty="0">
                <a:latin typeface="Amasis MT Pro Black" panose="02040A04050005020304" pitchFamily="18" charset="0"/>
              </a:rPr>
              <a:t>DATA IS EVOLVING AND SUBJECT TO CHANGE AS NEW GUIDELINES ARE UPDATED.</a:t>
            </a:r>
          </a:p>
        </p:txBody>
      </p:sp>
    </p:spTree>
    <p:extLst>
      <p:ext uri="{BB962C8B-B14F-4D97-AF65-F5344CB8AC3E}">
        <p14:creationId xmlns:p14="http://schemas.microsoft.com/office/powerpoint/2010/main" val="7414410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15192-FD74-4667-99E6-1FBC2DC3CE16}"/>
              </a:ext>
            </a:extLst>
          </p:cNvPr>
          <p:cNvSpPr>
            <a:spLocks noGrp="1"/>
          </p:cNvSpPr>
          <p:nvPr>
            <p:ph type="title"/>
          </p:nvPr>
        </p:nvSpPr>
        <p:spPr>
          <a:xfrm>
            <a:off x="1451579" y="804519"/>
            <a:ext cx="9603275" cy="1049235"/>
          </a:xfrm>
        </p:spPr>
        <p:txBody>
          <a:bodyPr>
            <a:normAutofit/>
          </a:bodyPr>
          <a:lstStyle/>
          <a:p>
            <a:r>
              <a:rPr lang="en-US" dirty="0"/>
              <a:t>Simple ways to prevent spread of communicable disease in our workplace</a:t>
            </a:r>
          </a:p>
        </p:txBody>
      </p:sp>
      <p:grpSp>
        <p:nvGrpSpPr>
          <p:cNvPr id="4" name="Group 3">
            <a:extLst>
              <a:ext uri="{FF2B5EF4-FFF2-40B4-BE49-F238E27FC236}">
                <a16:creationId xmlns:a16="http://schemas.microsoft.com/office/drawing/2014/main" id="{AD119021-2499-41FE-B641-B5CB9A2704CA}"/>
              </a:ext>
            </a:extLst>
          </p:cNvPr>
          <p:cNvGrpSpPr/>
          <p:nvPr/>
        </p:nvGrpSpPr>
        <p:grpSpPr>
          <a:xfrm>
            <a:off x="1580354" y="2105065"/>
            <a:ext cx="8766229" cy="3689400"/>
            <a:chOff x="1555251" y="2256186"/>
            <a:chExt cx="8259259" cy="3397502"/>
          </a:xfrm>
        </p:grpSpPr>
        <p:sp>
          <p:nvSpPr>
            <p:cNvPr id="5" name="Freeform: Shape 4">
              <a:extLst>
                <a:ext uri="{FF2B5EF4-FFF2-40B4-BE49-F238E27FC236}">
                  <a16:creationId xmlns:a16="http://schemas.microsoft.com/office/drawing/2014/main" id="{9A8A34A3-DEFB-4071-9B5E-E5FEB4C99C7D}"/>
                </a:ext>
              </a:extLst>
            </p:cNvPr>
            <p:cNvSpPr/>
            <p:nvPr/>
          </p:nvSpPr>
          <p:spPr>
            <a:xfrm rot="21600000">
              <a:off x="2810970" y="2256186"/>
              <a:ext cx="7003540" cy="457769"/>
            </a:xfrm>
            <a:custGeom>
              <a:avLst/>
              <a:gdLst>
                <a:gd name="connsiteX0" fmla="*/ 0 w 7003540"/>
                <a:gd name="connsiteY0" fmla="*/ 0 h 457767"/>
                <a:gd name="connsiteX1" fmla="*/ 6774657 w 7003540"/>
                <a:gd name="connsiteY1" fmla="*/ 0 h 457767"/>
                <a:gd name="connsiteX2" fmla="*/ 7003540 w 7003540"/>
                <a:gd name="connsiteY2" fmla="*/ 228884 h 457767"/>
                <a:gd name="connsiteX3" fmla="*/ 6774657 w 7003540"/>
                <a:gd name="connsiteY3" fmla="*/ 457767 h 457767"/>
                <a:gd name="connsiteX4" fmla="*/ 0 w 7003540"/>
                <a:gd name="connsiteY4" fmla="*/ 457767 h 457767"/>
                <a:gd name="connsiteX5" fmla="*/ 0 w 7003540"/>
                <a:gd name="connsiteY5" fmla="*/ 0 h 457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03540" h="457767">
                  <a:moveTo>
                    <a:pt x="7003540" y="457766"/>
                  </a:moveTo>
                  <a:lnTo>
                    <a:pt x="228883" y="457766"/>
                  </a:lnTo>
                  <a:lnTo>
                    <a:pt x="0" y="228883"/>
                  </a:lnTo>
                  <a:lnTo>
                    <a:pt x="228883" y="1"/>
                  </a:lnTo>
                  <a:lnTo>
                    <a:pt x="7003540" y="1"/>
                  </a:lnTo>
                  <a:lnTo>
                    <a:pt x="7003540" y="457766"/>
                  </a:lnTo>
                  <a:close/>
                </a:path>
              </a:pathLst>
            </a:custGeom>
          </p:spPr>
          <p:style>
            <a:lnRef idx="0">
              <a:schemeClr val="lt1">
                <a:alpha val="0"/>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316305" tIns="45721" rIns="85344" bIns="45721" numCol="1" spcCol="1270" anchor="ctr" anchorCtr="0">
              <a:noAutofit/>
            </a:bodyPr>
            <a:lstStyle/>
            <a:p>
              <a:pPr marL="0" lvl="0" indent="0" algn="ctr" defTabSz="533400">
                <a:lnSpc>
                  <a:spcPct val="90000"/>
                </a:lnSpc>
                <a:spcBef>
                  <a:spcPct val="0"/>
                </a:spcBef>
                <a:spcAft>
                  <a:spcPct val="35000"/>
                </a:spcAft>
                <a:buNone/>
                <a:defRPr b="1"/>
              </a:pPr>
              <a:r>
                <a:rPr lang="en-US" sz="1600" kern="1200" dirty="0"/>
                <a:t>Stay home if you are sick/not feeling well. </a:t>
              </a:r>
            </a:p>
          </p:txBody>
        </p:sp>
        <p:sp>
          <p:nvSpPr>
            <p:cNvPr id="7" name="Freeform: Shape 6">
              <a:extLst>
                <a:ext uri="{FF2B5EF4-FFF2-40B4-BE49-F238E27FC236}">
                  <a16:creationId xmlns:a16="http://schemas.microsoft.com/office/drawing/2014/main" id="{485E33B6-73AD-4EB2-809E-90DB070587E4}"/>
                </a:ext>
              </a:extLst>
            </p:cNvPr>
            <p:cNvSpPr/>
            <p:nvPr/>
          </p:nvSpPr>
          <p:spPr>
            <a:xfrm rot="21600000">
              <a:off x="2810970" y="2828395"/>
              <a:ext cx="7003540" cy="457769"/>
            </a:xfrm>
            <a:custGeom>
              <a:avLst/>
              <a:gdLst>
                <a:gd name="connsiteX0" fmla="*/ 0 w 7003540"/>
                <a:gd name="connsiteY0" fmla="*/ 0 h 457767"/>
                <a:gd name="connsiteX1" fmla="*/ 6774657 w 7003540"/>
                <a:gd name="connsiteY1" fmla="*/ 0 h 457767"/>
                <a:gd name="connsiteX2" fmla="*/ 7003540 w 7003540"/>
                <a:gd name="connsiteY2" fmla="*/ 228884 h 457767"/>
                <a:gd name="connsiteX3" fmla="*/ 6774657 w 7003540"/>
                <a:gd name="connsiteY3" fmla="*/ 457767 h 457767"/>
                <a:gd name="connsiteX4" fmla="*/ 0 w 7003540"/>
                <a:gd name="connsiteY4" fmla="*/ 457767 h 457767"/>
                <a:gd name="connsiteX5" fmla="*/ 0 w 7003540"/>
                <a:gd name="connsiteY5" fmla="*/ 0 h 457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03540" h="457767">
                  <a:moveTo>
                    <a:pt x="7003540" y="457766"/>
                  </a:moveTo>
                  <a:lnTo>
                    <a:pt x="228883" y="457766"/>
                  </a:lnTo>
                  <a:lnTo>
                    <a:pt x="0" y="228883"/>
                  </a:lnTo>
                  <a:lnTo>
                    <a:pt x="228883" y="1"/>
                  </a:lnTo>
                  <a:lnTo>
                    <a:pt x="7003540" y="1"/>
                  </a:lnTo>
                  <a:lnTo>
                    <a:pt x="7003540" y="457766"/>
                  </a:lnTo>
                  <a:close/>
                </a:path>
              </a:pathLst>
            </a:custGeom>
          </p:spPr>
          <p:style>
            <a:lnRef idx="0">
              <a:schemeClr val="lt1">
                <a:alpha val="0"/>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316305" tIns="45721" rIns="85344" bIns="45721" numCol="1" spcCol="1270" anchor="ctr" anchorCtr="0">
              <a:noAutofit/>
            </a:bodyPr>
            <a:lstStyle/>
            <a:p>
              <a:pPr marL="0" lvl="0" indent="0" algn="ctr" defTabSz="533400">
                <a:lnSpc>
                  <a:spcPct val="90000"/>
                </a:lnSpc>
                <a:spcBef>
                  <a:spcPct val="0"/>
                </a:spcBef>
                <a:spcAft>
                  <a:spcPct val="35000"/>
                </a:spcAft>
                <a:buNone/>
                <a:defRPr b="1"/>
              </a:pPr>
              <a:r>
                <a:rPr lang="en-US" sz="1600" kern="1200" dirty="0"/>
                <a:t>Wear a mask!</a:t>
              </a:r>
            </a:p>
          </p:txBody>
        </p:sp>
        <p:sp>
          <p:nvSpPr>
            <p:cNvPr id="9" name="Freeform: Shape 8">
              <a:extLst>
                <a:ext uri="{FF2B5EF4-FFF2-40B4-BE49-F238E27FC236}">
                  <a16:creationId xmlns:a16="http://schemas.microsoft.com/office/drawing/2014/main" id="{54E8505B-C8F3-41D6-8167-4E2B526FE988}"/>
                </a:ext>
              </a:extLst>
            </p:cNvPr>
            <p:cNvSpPr/>
            <p:nvPr/>
          </p:nvSpPr>
          <p:spPr>
            <a:xfrm rot="21600000">
              <a:off x="2810970" y="3400604"/>
              <a:ext cx="7003540" cy="457769"/>
            </a:xfrm>
            <a:custGeom>
              <a:avLst/>
              <a:gdLst>
                <a:gd name="connsiteX0" fmla="*/ 0 w 7003540"/>
                <a:gd name="connsiteY0" fmla="*/ 0 h 457767"/>
                <a:gd name="connsiteX1" fmla="*/ 6774657 w 7003540"/>
                <a:gd name="connsiteY1" fmla="*/ 0 h 457767"/>
                <a:gd name="connsiteX2" fmla="*/ 7003540 w 7003540"/>
                <a:gd name="connsiteY2" fmla="*/ 228884 h 457767"/>
                <a:gd name="connsiteX3" fmla="*/ 6774657 w 7003540"/>
                <a:gd name="connsiteY3" fmla="*/ 457767 h 457767"/>
                <a:gd name="connsiteX4" fmla="*/ 0 w 7003540"/>
                <a:gd name="connsiteY4" fmla="*/ 457767 h 457767"/>
                <a:gd name="connsiteX5" fmla="*/ 0 w 7003540"/>
                <a:gd name="connsiteY5" fmla="*/ 0 h 457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03540" h="457767">
                  <a:moveTo>
                    <a:pt x="7003540" y="457766"/>
                  </a:moveTo>
                  <a:lnTo>
                    <a:pt x="228883" y="457766"/>
                  </a:lnTo>
                  <a:lnTo>
                    <a:pt x="0" y="228883"/>
                  </a:lnTo>
                  <a:lnTo>
                    <a:pt x="228883" y="1"/>
                  </a:lnTo>
                  <a:lnTo>
                    <a:pt x="7003540" y="1"/>
                  </a:lnTo>
                  <a:lnTo>
                    <a:pt x="7003540" y="457766"/>
                  </a:lnTo>
                  <a:close/>
                </a:path>
              </a:pathLst>
            </a:custGeom>
          </p:spPr>
          <p:style>
            <a:lnRef idx="0">
              <a:schemeClr val="lt1">
                <a:alpha val="0"/>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316305" tIns="45721" rIns="85344" bIns="45721" numCol="1" spcCol="1270" anchor="ctr" anchorCtr="0">
              <a:noAutofit/>
            </a:bodyPr>
            <a:lstStyle/>
            <a:p>
              <a:pPr marL="0" lvl="0" indent="0" algn="ctr" defTabSz="533400">
                <a:lnSpc>
                  <a:spcPct val="90000"/>
                </a:lnSpc>
                <a:spcBef>
                  <a:spcPct val="0"/>
                </a:spcBef>
                <a:spcAft>
                  <a:spcPct val="35000"/>
                </a:spcAft>
                <a:buNone/>
                <a:defRPr b="1"/>
              </a:pPr>
              <a:r>
                <a:rPr lang="en-US" sz="1400" kern="1200" dirty="0"/>
                <a:t>Wash hands frequently! Soap + water – at least 20 seconds.</a:t>
              </a:r>
            </a:p>
          </p:txBody>
        </p:sp>
        <p:sp>
          <p:nvSpPr>
            <p:cNvPr id="10" name="Oval 9" descr="Sink">
              <a:extLst>
                <a:ext uri="{FF2B5EF4-FFF2-40B4-BE49-F238E27FC236}">
                  <a16:creationId xmlns:a16="http://schemas.microsoft.com/office/drawing/2014/main" id="{ECB10E3A-F7C5-47D1-B339-36B8F944110C}"/>
                </a:ext>
              </a:extLst>
            </p:cNvPr>
            <p:cNvSpPr/>
            <p:nvPr/>
          </p:nvSpPr>
          <p:spPr>
            <a:xfrm>
              <a:off x="1600435" y="3225000"/>
              <a:ext cx="571925" cy="733566"/>
            </a:xfrm>
            <a:prstGeom prst="ellipse">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p:spPr>
          <p:style>
            <a:lnRef idx="0">
              <a:schemeClr val="lt1">
                <a:hueOff val="0"/>
                <a:satOff val="0"/>
                <a:lumOff val="0"/>
                <a:alphaOff val="0"/>
              </a:schemeClr>
            </a:lnRef>
            <a:fillRef idx="1">
              <a:scrgbClr r="0" g="0" b="0"/>
            </a:fillRef>
            <a:effectRef idx="2">
              <a:schemeClr val="accent1">
                <a:tint val="50000"/>
                <a:hueOff val="0"/>
                <a:satOff val="0"/>
                <a:lumOff val="0"/>
                <a:alphaOff val="0"/>
              </a:schemeClr>
            </a:effectRef>
            <a:fontRef idx="minor">
              <a:schemeClr val="lt1">
                <a:hueOff val="0"/>
                <a:satOff val="0"/>
                <a:lumOff val="0"/>
                <a:alphaOff val="0"/>
              </a:schemeClr>
            </a:fontRef>
          </p:style>
        </p:sp>
        <p:sp>
          <p:nvSpPr>
            <p:cNvPr id="11" name="Freeform: Shape 10">
              <a:extLst>
                <a:ext uri="{FF2B5EF4-FFF2-40B4-BE49-F238E27FC236}">
                  <a16:creationId xmlns:a16="http://schemas.microsoft.com/office/drawing/2014/main" id="{7413904E-1583-435F-BCAB-A6660FCB3A93}"/>
                </a:ext>
              </a:extLst>
            </p:cNvPr>
            <p:cNvSpPr/>
            <p:nvPr/>
          </p:nvSpPr>
          <p:spPr>
            <a:xfrm rot="21600000">
              <a:off x="2810970" y="3972814"/>
              <a:ext cx="7003540" cy="457768"/>
            </a:xfrm>
            <a:custGeom>
              <a:avLst/>
              <a:gdLst>
                <a:gd name="connsiteX0" fmla="*/ 0 w 7003540"/>
                <a:gd name="connsiteY0" fmla="*/ 0 h 457767"/>
                <a:gd name="connsiteX1" fmla="*/ 6774657 w 7003540"/>
                <a:gd name="connsiteY1" fmla="*/ 0 h 457767"/>
                <a:gd name="connsiteX2" fmla="*/ 7003540 w 7003540"/>
                <a:gd name="connsiteY2" fmla="*/ 228884 h 457767"/>
                <a:gd name="connsiteX3" fmla="*/ 6774657 w 7003540"/>
                <a:gd name="connsiteY3" fmla="*/ 457767 h 457767"/>
                <a:gd name="connsiteX4" fmla="*/ 0 w 7003540"/>
                <a:gd name="connsiteY4" fmla="*/ 457767 h 457767"/>
                <a:gd name="connsiteX5" fmla="*/ 0 w 7003540"/>
                <a:gd name="connsiteY5" fmla="*/ 0 h 457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03540" h="457767">
                  <a:moveTo>
                    <a:pt x="7003540" y="457766"/>
                  </a:moveTo>
                  <a:lnTo>
                    <a:pt x="228883" y="457766"/>
                  </a:lnTo>
                  <a:lnTo>
                    <a:pt x="0" y="228883"/>
                  </a:lnTo>
                  <a:lnTo>
                    <a:pt x="228883" y="1"/>
                  </a:lnTo>
                  <a:lnTo>
                    <a:pt x="7003540" y="1"/>
                  </a:lnTo>
                  <a:lnTo>
                    <a:pt x="7003540" y="457766"/>
                  </a:lnTo>
                  <a:close/>
                </a:path>
              </a:pathLst>
            </a:custGeom>
          </p:spPr>
          <p:style>
            <a:lnRef idx="0">
              <a:schemeClr val="lt1">
                <a:alpha val="0"/>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316305" tIns="45720" rIns="85344" bIns="45721" numCol="1" spcCol="1270" anchor="ctr" anchorCtr="0">
              <a:noAutofit/>
            </a:bodyPr>
            <a:lstStyle/>
            <a:p>
              <a:pPr marL="0" lvl="0" indent="0" algn="ctr" defTabSz="533400">
                <a:lnSpc>
                  <a:spcPct val="90000"/>
                </a:lnSpc>
                <a:spcBef>
                  <a:spcPct val="0"/>
                </a:spcBef>
                <a:spcAft>
                  <a:spcPct val="35000"/>
                </a:spcAft>
                <a:buNone/>
                <a:defRPr b="1"/>
              </a:pPr>
              <a:r>
                <a:rPr lang="en-US" sz="1400" kern="1200" dirty="0"/>
                <a:t>Use hand sanitizer.  See Department Head for supplies.</a:t>
              </a:r>
            </a:p>
          </p:txBody>
        </p:sp>
        <p:sp>
          <p:nvSpPr>
            <p:cNvPr id="12" name="Oval 11" descr="Skeleton">
              <a:extLst>
                <a:ext uri="{FF2B5EF4-FFF2-40B4-BE49-F238E27FC236}">
                  <a16:creationId xmlns:a16="http://schemas.microsoft.com/office/drawing/2014/main" id="{4C3CFD0D-CCAF-4130-9DBD-7C0620E364AE}"/>
                </a:ext>
              </a:extLst>
            </p:cNvPr>
            <p:cNvSpPr/>
            <p:nvPr/>
          </p:nvSpPr>
          <p:spPr>
            <a:xfrm>
              <a:off x="1600434" y="3904755"/>
              <a:ext cx="571925" cy="607575"/>
            </a:xfrm>
            <a:prstGeom prst="ellipse">
              <a:avLst/>
            </a:prstGeom>
            <a: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p:spPr>
          <p:style>
            <a:lnRef idx="0">
              <a:schemeClr val="lt1">
                <a:hueOff val="0"/>
                <a:satOff val="0"/>
                <a:lumOff val="0"/>
                <a:alphaOff val="0"/>
              </a:schemeClr>
            </a:lnRef>
            <a:fillRef idx="1">
              <a:scrgbClr r="0" g="0" b="0"/>
            </a:fillRef>
            <a:effectRef idx="2">
              <a:schemeClr val="accent1">
                <a:tint val="50000"/>
                <a:hueOff val="0"/>
                <a:satOff val="0"/>
                <a:lumOff val="0"/>
                <a:alphaOff val="0"/>
              </a:schemeClr>
            </a:effectRef>
            <a:fontRef idx="minor">
              <a:schemeClr val="lt1">
                <a:hueOff val="0"/>
                <a:satOff val="0"/>
                <a:lumOff val="0"/>
                <a:alphaOff val="0"/>
              </a:schemeClr>
            </a:fontRef>
          </p:style>
        </p:sp>
        <p:sp>
          <p:nvSpPr>
            <p:cNvPr id="13" name="Freeform: Shape 12">
              <a:extLst>
                <a:ext uri="{FF2B5EF4-FFF2-40B4-BE49-F238E27FC236}">
                  <a16:creationId xmlns:a16="http://schemas.microsoft.com/office/drawing/2014/main" id="{608B6488-9EAC-45D0-88EB-608737B0201E}"/>
                </a:ext>
              </a:extLst>
            </p:cNvPr>
            <p:cNvSpPr/>
            <p:nvPr/>
          </p:nvSpPr>
          <p:spPr>
            <a:xfrm rot="21600000">
              <a:off x="2810970" y="4545022"/>
              <a:ext cx="7003540" cy="457768"/>
            </a:xfrm>
            <a:custGeom>
              <a:avLst/>
              <a:gdLst>
                <a:gd name="connsiteX0" fmla="*/ 0 w 7003540"/>
                <a:gd name="connsiteY0" fmla="*/ 0 h 457767"/>
                <a:gd name="connsiteX1" fmla="*/ 6774657 w 7003540"/>
                <a:gd name="connsiteY1" fmla="*/ 0 h 457767"/>
                <a:gd name="connsiteX2" fmla="*/ 7003540 w 7003540"/>
                <a:gd name="connsiteY2" fmla="*/ 228884 h 457767"/>
                <a:gd name="connsiteX3" fmla="*/ 6774657 w 7003540"/>
                <a:gd name="connsiteY3" fmla="*/ 457767 h 457767"/>
                <a:gd name="connsiteX4" fmla="*/ 0 w 7003540"/>
                <a:gd name="connsiteY4" fmla="*/ 457767 h 457767"/>
                <a:gd name="connsiteX5" fmla="*/ 0 w 7003540"/>
                <a:gd name="connsiteY5" fmla="*/ 0 h 457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03540" h="457767">
                  <a:moveTo>
                    <a:pt x="7003540" y="457766"/>
                  </a:moveTo>
                  <a:lnTo>
                    <a:pt x="228883" y="457766"/>
                  </a:lnTo>
                  <a:lnTo>
                    <a:pt x="0" y="228883"/>
                  </a:lnTo>
                  <a:lnTo>
                    <a:pt x="228883" y="1"/>
                  </a:lnTo>
                  <a:lnTo>
                    <a:pt x="7003540" y="1"/>
                  </a:lnTo>
                  <a:lnTo>
                    <a:pt x="7003540" y="457766"/>
                  </a:lnTo>
                  <a:close/>
                </a:path>
              </a:pathLst>
            </a:custGeom>
          </p:spPr>
          <p:style>
            <a:lnRef idx="0">
              <a:schemeClr val="lt1">
                <a:alpha val="0"/>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316305" tIns="45721" rIns="85344" bIns="45720" numCol="1" spcCol="1270" anchor="ctr" anchorCtr="0">
              <a:noAutofit/>
            </a:bodyPr>
            <a:lstStyle/>
            <a:p>
              <a:pPr marL="0" lvl="0" indent="0" algn="ctr" defTabSz="533400">
                <a:lnSpc>
                  <a:spcPct val="90000"/>
                </a:lnSpc>
                <a:spcBef>
                  <a:spcPct val="0"/>
                </a:spcBef>
                <a:spcAft>
                  <a:spcPct val="35000"/>
                </a:spcAft>
                <a:buNone/>
                <a:defRPr b="1"/>
              </a:pPr>
              <a:r>
                <a:rPr lang="en-US" sz="1400" kern="1200" dirty="0"/>
                <a:t>Do not touch your eyes, nose, or mouth without cleaning your hands first. </a:t>
              </a:r>
            </a:p>
          </p:txBody>
        </p:sp>
        <p:sp>
          <p:nvSpPr>
            <p:cNvPr id="14" name="Oval 13" descr="Blind">
              <a:extLst>
                <a:ext uri="{FF2B5EF4-FFF2-40B4-BE49-F238E27FC236}">
                  <a16:creationId xmlns:a16="http://schemas.microsoft.com/office/drawing/2014/main" id="{50134005-FE36-4ACE-A361-1EA591EE8767}"/>
                </a:ext>
              </a:extLst>
            </p:cNvPr>
            <p:cNvSpPr/>
            <p:nvPr/>
          </p:nvSpPr>
          <p:spPr>
            <a:xfrm>
              <a:off x="1555251" y="4400833"/>
              <a:ext cx="655684" cy="694868"/>
            </a:xfrm>
            <a:prstGeom prst="ellipse">
              <a:avLst/>
            </a:prstGeom>
            <a: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p:spPr>
          <p:style>
            <a:lnRef idx="0">
              <a:schemeClr val="lt1">
                <a:hueOff val="0"/>
                <a:satOff val="0"/>
                <a:lumOff val="0"/>
                <a:alphaOff val="0"/>
              </a:schemeClr>
            </a:lnRef>
            <a:fillRef idx="1">
              <a:scrgbClr r="0" g="0" b="0"/>
            </a:fillRef>
            <a:effectRef idx="2">
              <a:schemeClr val="accent1">
                <a:tint val="50000"/>
                <a:hueOff val="0"/>
                <a:satOff val="0"/>
                <a:lumOff val="0"/>
                <a:alphaOff val="0"/>
              </a:schemeClr>
            </a:effectRef>
            <a:fontRef idx="minor">
              <a:schemeClr val="lt1">
                <a:hueOff val="0"/>
                <a:satOff val="0"/>
                <a:lumOff val="0"/>
                <a:alphaOff val="0"/>
              </a:schemeClr>
            </a:fontRef>
          </p:style>
        </p:sp>
        <p:sp>
          <p:nvSpPr>
            <p:cNvPr id="15" name="Freeform: Shape 14">
              <a:extLst>
                <a:ext uri="{FF2B5EF4-FFF2-40B4-BE49-F238E27FC236}">
                  <a16:creationId xmlns:a16="http://schemas.microsoft.com/office/drawing/2014/main" id="{FB652310-CB67-43AF-9B14-7FC399EA6DBB}"/>
                </a:ext>
              </a:extLst>
            </p:cNvPr>
            <p:cNvSpPr/>
            <p:nvPr/>
          </p:nvSpPr>
          <p:spPr>
            <a:xfrm>
              <a:off x="2810970" y="5117232"/>
              <a:ext cx="7003540" cy="457768"/>
            </a:xfrm>
            <a:custGeom>
              <a:avLst/>
              <a:gdLst>
                <a:gd name="connsiteX0" fmla="*/ 0 w 7003540"/>
                <a:gd name="connsiteY0" fmla="*/ 0 h 457767"/>
                <a:gd name="connsiteX1" fmla="*/ 6774657 w 7003540"/>
                <a:gd name="connsiteY1" fmla="*/ 0 h 457767"/>
                <a:gd name="connsiteX2" fmla="*/ 7003540 w 7003540"/>
                <a:gd name="connsiteY2" fmla="*/ 228884 h 457767"/>
                <a:gd name="connsiteX3" fmla="*/ 6774657 w 7003540"/>
                <a:gd name="connsiteY3" fmla="*/ 457767 h 457767"/>
                <a:gd name="connsiteX4" fmla="*/ 0 w 7003540"/>
                <a:gd name="connsiteY4" fmla="*/ 457767 h 457767"/>
                <a:gd name="connsiteX5" fmla="*/ 0 w 7003540"/>
                <a:gd name="connsiteY5" fmla="*/ 0 h 457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03540" h="457767">
                  <a:moveTo>
                    <a:pt x="7003540" y="457766"/>
                  </a:moveTo>
                  <a:lnTo>
                    <a:pt x="228883" y="457766"/>
                  </a:lnTo>
                  <a:lnTo>
                    <a:pt x="0" y="228883"/>
                  </a:lnTo>
                  <a:lnTo>
                    <a:pt x="228883" y="1"/>
                  </a:lnTo>
                  <a:lnTo>
                    <a:pt x="7003540" y="1"/>
                  </a:lnTo>
                  <a:lnTo>
                    <a:pt x="7003540" y="457766"/>
                  </a:lnTo>
                  <a:close/>
                </a:path>
              </a:pathLst>
            </a:custGeom>
          </p:spPr>
          <p:style>
            <a:lnRef idx="0">
              <a:schemeClr val="lt1">
                <a:alpha val="0"/>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316305" tIns="45721" rIns="85344" bIns="45720" numCol="1" spcCol="1270" anchor="t" anchorCtr="0">
              <a:noAutofit/>
            </a:bodyPr>
            <a:lstStyle/>
            <a:p>
              <a:pPr marL="0" lvl="0" indent="0" algn="ctr" defTabSz="533400">
                <a:lnSpc>
                  <a:spcPct val="90000"/>
                </a:lnSpc>
                <a:spcBef>
                  <a:spcPct val="0"/>
                </a:spcBef>
                <a:spcAft>
                  <a:spcPct val="35000"/>
                </a:spcAft>
                <a:buNone/>
                <a:defRPr b="1"/>
              </a:pPr>
              <a:r>
                <a:rPr lang="en-US" sz="1400" kern="1200" dirty="0"/>
                <a:t>Make sure your workplaces are clean and hygienic</a:t>
              </a:r>
            </a:p>
            <a:p>
              <a:pPr marL="57150" lvl="1" indent="-57150" algn="ctr" defTabSz="400050">
                <a:lnSpc>
                  <a:spcPct val="90000"/>
                </a:lnSpc>
                <a:spcBef>
                  <a:spcPct val="0"/>
                </a:spcBef>
                <a:spcAft>
                  <a:spcPct val="15000"/>
                </a:spcAft>
                <a:buChar char="•"/>
              </a:pPr>
              <a:r>
                <a:rPr lang="en-US" sz="1200" kern="1200" baseline="0" dirty="0"/>
                <a:t>Routinely wipe down frequently touched surfaces like your desk, telephone, keyboard, mouse, etc.</a:t>
              </a:r>
              <a:endParaRPr lang="en-US" sz="1200" kern="1200" dirty="0"/>
            </a:p>
          </p:txBody>
        </p:sp>
        <p:sp>
          <p:nvSpPr>
            <p:cNvPr id="16" name="Oval 15" descr="Towel">
              <a:extLst>
                <a:ext uri="{FF2B5EF4-FFF2-40B4-BE49-F238E27FC236}">
                  <a16:creationId xmlns:a16="http://schemas.microsoft.com/office/drawing/2014/main" id="{9BD3997F-C9DB-496C-BB18-B26126153251}"/>
                </a:ext>
              </a:extLst>
            </p:cNvPr>
            <p:cNvSpPr/>
            <p:nvPr/>
          </p:nvSpPr>
          <p:spPr>
            <a:xfrm>
              <a:off x="1605352" y="5046114"/>
              <a:ext cx="571924" cy="607574"/>
            </a:xfrm>
            <a:prstGeom prst="ellipse">
              <a:avLst/>
            </a:prstGeom>
            <a: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p:spPr>
          <p:style>
            <a:lnRef idx="0">
              <a:schemeClr val="lt1">
                <a:hueOff val="0"/>
                <a:satOff val="0"/>
                <a:lumOff val="0"/>
                <a:alphaOff val="0"/>
              </a:schemeClr>
            </a:lnRef>
            <a:fillRef idx="1">
              <a:scrgbClr r="0" g="0" b="0"/>
            </a:fillRef>
            <a:effectRef idx="2">
              <a:schemeClr val="accent1">
                <a:tint val="50000"/>
                <a:hueOff val="0"/>
                <a:satOff val="0"/>
                <a:lumOff val="0"/>
                <a:alphaOff val="0"/>
              </a:schemeClr>
            </a:effectRef>
            <a:fontRef idx="minor">
              <a:schemeClr val="lt1">
                <a:hueOff val="0"/>
                <a:satOff val="0"/>
                <a:lumOff val="0"/>
                <a:alphaOff val="0"/>
              </a:schemeClr>
            </a:fontRef>
          </p:style>
        </p:sp>
      </p:grpSp>
      <p:pic>
        <p:nvPicPr>
          <p:cNvPr id="3" name="Picture 2">
            <a:extLst>
              <a:ext uri="{FF2B5EF4-FFF2-40B4-BE49-F238E27FC236}">
                <a16:creationId xmlns:a16="http://schemas.microsoft.com/office/drawing/2014/main" id="{49235F28-036C-45BE-86CD-43264ECBE2BB}"/>
              </a:ext>
            </a:extLst>
          </p:cNvPr>
          <p:cNvPicPr>
            <a:picLocks noChangeAspect="1"/>
          </p:cNvPicPr>
          <p:nvPr/>
        </p:nvPicPr>
        <p:blipFill>
          <a:blip r:embed="rId10"/>
          <a:stretch>
            <a:fillRect/>
          </a:stretch>
        </p:blipFill>
        <p:spPr>
          <a:xfrm>
            <a:off x="1560762" y="2716728"/>
            <a:ext cx="786654" cy="410731"/>
          </a:xfrm>
          <a:prstGeom prst="rect">
            <a:avLst/>
          </a:prstGeom>
        </p:spPr>
      </p:pic>
      <p:pic>
        <p:nvPicPr>
          <p:cNvPr id="18" name="Graphic 17" descr="House">
            <a:extLst>
              <a:ext uri="{FF2B5EF4-FFF2-40B4-BE49-F238E27FC236}">
                <a16:creationId xmlns:a16="http://schemas.microsoft.com/office/drawing/2014/main" id="{F2F452C2-F5AA-44FF-BB7E-D659E51F2D84}"/>
              </a:ext>
            </a:extLst>
          </p:cNvPr>
          <p:cNvPicPr>
            <a:picLocks noChangeAspect="1"/>
          </p:cNvPicPr>
          <p:nvPr/>
        </p:nvPicPr>
        <p:blipFill>
          <a:blip r:embed="rId11" cstate="hq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607650" y="1900345"/>
            <a:ext cx="686084" cy="686084"/>
          </a:xfrm>
          <a:prstGeom prst="rect">
            <a:avLst/>
          </a:prstGeom>
        </p:spPr>
      </p:pic>
    </p:spTree>
    <p:extLst>
      <p:ext uri="{BB962C8B-B14F-4D97-AF65-F5344CB8AC3E}">
        <p14:creationId xmlns:p14="http://schemas.microsoft.com/office/powerpoint/2010/main" val="20304617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5C3D674-3D59-4E93-80CA-0C0A9095E8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C884B8F8-FDC9-498B-9960-5D7260AFCB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417737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8DB458F3-8945-4333-9D58-1FBFFDEFAD55}"/>
              </a:ext>
            </a:extLst>
          </p:cNvPr>
          <p:cNvSpPr>
            <a:spLocks noGrp="1"/>
          </p:cNvSpPr>
          <p:nvPr>
            <p:ph type="title"/>
          </p:nvPr>
        </p:nvSpPr>
        <p:spPr>
          <a:xfrm>
            <a:off x="425302" y="729586"/>
            <a:ext cx="5202789" cy="1124169"/>
          </a:xfrm>
        </p:spPr>
        <p:txBody>
          <a:bodyPr>
            <a:normAutofit/>
          </a:bodyPr>
          <a:lstStyle/>
          <a:p>
            <a:r>
              <a:rPr lang="en-US" sz="2200" dirty="0"/>
              <a:t>Hand Hygiene to stop the spread of communicable disease</a:t>
            </a:r>
            <a:br>
              <a:rPr lang="en-US" sz="2200" dirty="0"/>
            </a:br>
            <a:endParaRPr lang="en-US" sz="2200" dirty="0"/>
          </a:p>
        </p:txBody>
      </p:sp>
      <p:sp>
        <p:nvSpPr>
          <p:cNvPr id="14" name="Rectangle 13">
            <a:extLst>
              <a:ext uri="{FF2B5EF4-FFF2-40B4-BE49-F238E27FC236}">
                <a16:creationId xmlns:a16="http://schemas.microsoft.com/office/drawing/2014/main" id="{EF2A81E1-BCBE-426B-8C09-33274E6940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 name="Content Placeholder 2">
            <a:extLst>
              <a:ext uri="{FF2B5EF4-FFF2-40B4-BE49-F238E27FC236}">
                <a16:creationId xmlns:a16="http://schemas.microsoft.com/office/drawing/2014/main" id="{B45B3AC6-51E5-4C15-B83C-4CDE4A7B5D0D}"/>
              </a:ext>
            </a:extLst>
          </p:cNvPr>
          <p:cNvSpPr>
            <a:spLocks noGrp="1"/>
          </p:cNvSpPr>
          <p:nvPr>
            <p:ph idx="1"/>
          </p:nvPr>
        </p:nvSpPr>
        <p:spPr>
          <a:xfrm>
            <a:off x="326064" y="2015732"/>
            <a:ext cx="5769935" cy="3450613"/>
          </a:xfrm>
        </p:spPr>
        <p:txBody>
          <a:bodyPr>
            <a:noAutofit/>
          </a:bodyPr>
          <a:lstStyle/>
          <a:p>
            <a:pPr>
              <a:lnSpc>
                <a:spcPct val="110000"/>
              </a:lnSpc>
            </a:pPr>
            <a:r>
              <a:rPr lang="en-US" sz="1600" dirty="0"/>
              <a:t>Employees should wash hands often with soap and clean, running water for at least 20 seconds (Sing Happy Birthday x2!)</a:t>
            </a:r>
            <a:r>
              <a:rPr lang="en-US" sz="1600" dirty="0">
                <a:ea typeface="+mn-lt"/>
                <a:cs typeface="+mn-lt"/>
                <a:hlinkClick r:id="rId2"/>
              </a:rPr>
              <a:t> </a:t>
            </a:r>
            <a:endParaRPr lang="en-US" sz="1600" dirty="0">
              <a:ea typeface="+mn-lt"/>
              <a:cs typeface="+mn-lt"/>
            </a:endParaRPr>
          </a:p>
          <a:p>
            <a:pPr>
              <a:lnSpc>
                <a:spcPct val="110000"/>
              </a:lnSpc>
            </a:pPr>
            <a:r>
              <a:rPr lang="en-US" sz="1600" dirty="0"/>
              <a:t>Hand sanitizer can be used if you aren't around a sink with soap and water – use one that is at least 60% alcohol.</a:t>
            </a:r>
          </a:p>
          <a:p>
            <a:pPr>
              <a:lnSpc>
                <a:spcPct val="110000"/>
              </a:lnSpc>
            </a:pPr>
            <a:r>
              <a:rPr lang="en-US" sz="1600" dirty="0"/>
              <a:t>Do not use hand sanitizer if hands are sweaty or visibly dirty – that can dilute the effectiveness of the hand sanitizer.</a:t>
            </a:r>
          </a:p>
          <a:p>
            <a:pPr>
              <a:lnSpc>
                <a:spcPct val="110000"/>
              </a:lnSpc>
            </a:pPr>
            <a:r>
              <a:rPr lang="en-US" sz="1600" dirty="0">
                <a:ea typeface="+mn-lt"/>
                <a:cs typeface="+mn-lt"/>
              </a:rPr>
              <a:t>When in doubt, wash your hands!</a:t>
            </a:r>
            <a:endParaRPr lang="en-US" sz="1600" dirty="0"/>
          </a:p>
        </p:txBody>
      </p:sp>
      <p:sp>
        <p:nvSpPr>
          <p:cNvPr id="15" name="Oval 14">
            <a:extLst>
              <a:ext uri="{FF2B5EF4-FFF2-40B4-BE49-F238E27FC236}">
                <a16:creationId xmlns:a16="http://schemas.microsoft.com/office/drawing/2014/main" id="{4FB82DBF-DF68-446D-B746-6353B87AFD01}"/>
              </a:ext>
            </a:extLst>
          </p:cNvPr>
          <p:cNvSpPr/>
          <p:nvPr/>
        </p:nvSpPr>
        <p:spPr>
          <a:xfrm>
            <a:off x="6244251" y="805583"/>
            <a:ext cx="4660762" cy="4660762"/>
          </a:xfrm>
          <a:prstGeom prst="ellipse">
            <a:avLst/>
          </a:prstGeom>
          <a:solidFill>
            <a:prstClr val="ltGray"/>
          </a:solidFill>
        </p:spPr>
      </p:sp>
      <p:sp>
        <p:nvSpPr>
          <p:cNvPr id="16" name="Partial Circle 15">
            <a:extLst>
              <a:ext uri="{FF2B5EF4-FFF2-40B4-BE49-F238E27FC236}">
                <a16:creationId xmlns:a16="http://schemas.microsoft.com/office/drawing/2014/main" id="{5E21A33B-832E-46CD-9AA0-CFA7BE32142B}"/>
              </a:ext>
            </a:extLst>
          </p:cNvPr>
          <p:cNvSpPr/>
          <p:nvPr/>
        </p:nvSpPr>
        <p:spPr>
          <a:xfrm>
            <a:off x="6244251" y="805583"/>
            <a:ext cx="4660762" cy="4660762"/>
          </a:xfrm>
          <a:prstGeom prst="pie">
            <a:avLst>
              <a:gd name="adj1" fmla="val 16200000"/>
              <a:gd name="adj2" fmla="val 7560000"/>
            </a:avLst>
          </a:prstGeom>
          <a:solidFill>
            <a:schemeClr val="accent1"/>
          </a:solidFill>
        </p:spPr>
      </p:sp>
      <p:sp>
        <p:nvSpPr>
          <p:cNvPr id="17" name="Oval 16">
            <a:extLst>
              <a:ext uri="{FF2B5EF4-FFF2-40B4-BE49-F238E27FC236}">
                <a16:creationId xmlns:a16="http://schemas.microsoft.com/office/drawing/2014/main" id="{29B68D25-E21C-46BB-B9D4-97EC8DA56869}"/>
              </a:ext>
            </a:extLst>
          </p:cNvPr>
          <p:cNvSpPr/>
          <p:nvPr/>
        </p:nvSpPr>
        <p:spPr>
          <a:xfrm>
            <a:off x="6593808" y="1155140"/>
            <a:ext cx="3961648" cy="3961648"/>
          </a:xfrm>
          <a:prstGeom prst="ellipse">
            <a:avLst/>
          </a:prstGeom>
          <a:solidFill>
            <a:prstClr val="white"/>
          </a:solidFill>
        </p:spPr>
      </p:sp>
      <p:pic>
        <p:nvPicPr>
          <p:cNvPr id="7" name="Graphic 6" descr="Sink">
            <a:extLst>
              <a:ext uri="{FF2B5EF4-FFF2-40B4-BE49-F238E27FC236}">
                <a16:creationId xmlns:a16="http://schemas.microsoft.com/office/drawing/2014/main" id="{1C2A92E4-1D3A-4178-A849-8DAC65C5508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23011" y="1784343"/>
            <a:ext cx="2703242" cy="2703242"/>
          </a:xfrm>
          <a:prstGeom prst="rect">
            <a:avLst/>
          </a:prstGeom>
          <a:solidFill>
            <a:prstClr val="white"/>
          </a:solidFill>
        </p:spPr>
      </p:pic>
      <p:pic>
        <p:nvPicPr>
          <p:cNvPr id="19" name="Picture 18">
            <a:extLst>
              <a:ext uri="{FF2B5EF4-FFF2-40B4-BE49-F238E27FC236}">
                <a16:creationId xmlns:a16="http://schemas.microsoft.com/office/drawing/2014/main" id="{39D1DDD4-5BB3-45BA-B9B3-06B62299AD7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1" name="Straight Connector 20">
            <a:extLst>
              <a:ext uri="{FF2B5EF4-FFF2-40B4-BE49-F238E27FC236}">
                <a16:creationId xmlns:a16="http://schemas.microsoft.com/office/drawing/2014/main" id="{A24DAE64-2302-42EA-8239-F2F0775CA5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29348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5C3D674-3D59-4E93-80CA-0C0A9095E8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C884B8F8-FDC9-498B-9960-5D7260AFCB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417737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76CE612D-881A-4D39-83BF-75DB68E50914}"/>
              </a:ext>
            </a:extLst>
          </p:cNvPr>
          <p:cNvSpPr>
            <a:spLocks noGrp="1"/>
          </p:cNvSpPr>
          <p:nvPr>
            <p:ph type="title"/>
          </p:nvPr>
        </p:nvSpPr>
        <p:spPr>
          <a:xfrm>
            <a:off x="1451580" y="804520"/>
            <a:ext cx="4176511" cy="1049235"/>
          </a:xfrm>
        </p:spPr>
        <p:txBody>
          <a:bodyPr>
            <a:normAutofit/>
          </a:bodyPr>
          <a:lstStyle/>
          <a:p>
            <a:r>
              <a:rPr lang="en-US" dirty="0"/>
              <a:t>When to wash your hands</a:t>
            </a:r>
          </a:p>
        </p:txBody>
      </p:sp>
      <p:sp>
        <p:nvSpPr>
          <p:cNvPr id="14" name="Rectangle 13">
            <a:extLst>
              <a:ext uri="{FF2B5EF4-FFF2-40B4-BE49-F238E27FC236}">
                <a16:creationId xmlns:a16="http://schemas.microsoft.com/office/drawing/2014/main" id="{EF2A81E1-BCBE-426B-8C09-33274E6940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 name="Content Placeholder 2">
            <a:extLst>
              <a:ext uri="{FF2B5EF4-FFF2-40B4-BE49-F238E27FC236}">
                <a16:creationId xmlns:a16="http://schemas.microsoft.com/office/drawing/2014/main" id="{93F7542F-0ADF-470D-A9F0-B57FC8DBBC12}"/>
              </a:ext>
            </a:extLst>
          </p:cNvPr>
          <p:cNvSpPr>
            <a:spLocks noGrp="1"/>
          </p:cNvSpPr>
          <p:nvPr>
            <p:ph idx="1"/>
          </p:nvPr>
        </p:nvSpPr>
        <p:spPr>
          <a:xfrm>
            <a:off x="595423" y="2015732"/>
            <a:ext cx="6060558" cy="3450613"/>
          </a:xfrm>
        </p:spPr>
        <p:txBody>
          <a:bodyPr>
            <a:normAutofit/>
          </a:bodyPr>
          <a:lstStyle/>
          <a:p>
            <a:pPr lvl="1">
              <a:lnSpc>
                <a:spcPct val="110000"/>
              </a:lnSpc>
            </a:pPr>
            <a:r>
              <a:rPr lang="en-US" sz="2000" dirty="0"/>
              <a:t>Before and after putting on your mask</a:t>
            </a:r>
          </a:p>
          <a:p>
            <a:pPr lvl="1">
              <a:lnSpc>
                <a:spcPct val="110000"/>
              </a:lnSpc>
            </a:pPr>
            <a:r>
              <a:rPr lang="en-US" sz="2000" dirty="0"/>
              <a:t>After blowing your nose, coughing, or sneezing</a:t>
            </a:r>
          </a:p>
          <a:p>
            <a:pPr lvl="1">
              <a:lnSpc>
                <a:spcPct val="110000"/>
              </a:lnSpc>
            </a:pPr>
            <a:r>
              <a:rPr lang="en-US" sz="2000" dirty="0"/>
              <a:t>Before, during, and after preparing food</a:t>
            </a:r>
          </a:p>
          <a:p>
            <a:pPr lvl="1">
              <a:lnSpc>
                <a:spcPct val="110000"/>
              </a:lnSpc>
            </a:pPr>
            <a:r>
              <a:rPr lang="en-US" sz="2000" dirty="0"/>
              <a:t>After using the toilet</a:t>
            </a:r>
          </a:p>
          <a:p>
            <a:pPr lvl="1">
              <a:lnSpc>
                <a:spcPct val="110000"/>
              </a:lnSpc>
            </a:pPr>
            <a:r>
              <a:rPr lang="en-US" sz="2000" dirty="0"/>
              <a:t>After touching garbage</a:t>
            </a:r>
          </a:p>
          <a:p>
            <a:pPr lvl="1">
              <a:lnSpc>
                <a:spcPct val="110000"/>
              </a:lnSpc>
            </a:pPr>
            <a:r>
              <a:rPr lang="en-US" sz="2000" dirty="0"/>
              <a:t>Before and after your work shift</a:t>
            </a:r>
          </a:p>
          <a:p>
            <a:pPr lvl="1">
              <a:lnSpc>
                <a:spcPct val="110000"/>
              </a:lnSpc>
            </a:pPr>
            <a:r>
              <a:rPr lang="en-US" sz="2000" dirty="0"/>
              <a:t>Before and after a work break</a:t>
            </a:r>
          </a:p>
          <a:p>
            <a:pPr lvl="1">
              <a:lnSpc>
                <a:spcPct val="110000"/>
              </a:lnSpc>
            </a:pPr>
            <a:r>
              <a:rPr lang="en-US" sz="2000" dirty="0"/>
              <a:t>After touching any object that is not yours</a:t>
            </a:r>
          </a:p>
          <a:p>
            <a:pPr>
              <a:lnSpc>
                <a:spcPct val="110000"/>
              </a:lnSpc>
            </a:pPr>
            <a:endParaRPr lang="en-US" sz="1700" dirty="0"/>
          </a:p>
        </p:txBody>
      </p:sp>
      <p:pic>
        <p:nvPicPr>
          <p:cNvPr id="7" name="Graphic 6" descr="Towel">
            <a:extLst>
              <a:ext uri="{FF2B5EF4-FFF2-40B4-BE49-F238E27FC236}">
                <a16:creationId xmlns:a16="http://schemas.microsoft.com/office/drawing/2014/main" id="{BBF10E19-9623-41DC-B1AB-87FEF8D6834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44251" y="805583"/>
            <a:ext cx="4660762" cy="4660762"/>
          </a:xfrm>
          <a:prstGeom prst="rect">
            <a:avLst/>
          </a:prstGeom>
        </p:spPr>
      </p:pic>
      <p:pic>
        <p:nvPicPr>
          <p:cNvPr id="16" name="Picture 15">
            <a:extLst>
              <a:ext uri="{FF2B5EF4-FFF2-40B4-BE49-F238E27FC236}">
                <a16:creationId xmlns:a16="http://schemas.microsoft.com/office/drawing/2014/main" id="{39D1DDD4-5BB3-45BA-B9B3-06B62299AD7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8" name="Straight Connector 17">
            <a:extLst>
              <a:ext uri="{FF2B5EF4-FFF2-40B4-BE49-F238E27FC236}">
                <a16:creationId xmlns:a16="http://schemas.microsoft.com/office/drawing/2014/main" id="{A24DAE64-2302-42EA-8239-F2F0775CA5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67360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F1176DA6-4BBF-42A4-9C94-E6613CCD6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9AAB0AE-172B-4FB4-80C2-86CD6B8242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chemeClr val="bg1"/>
          </a:solidFill>
          <a:ln w="22225">
            <a:solidFill>
              <a:srgbClr val="F5FE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a:extLst>
              <a:ext uri="{FF2B5EF4-FFF2-40B4-BE49-F238E27FC236}">
                <a16:creationId xmlns:a16="http://schemas.microsoft.com/office/drawing/2014/main" id="{DBE076BA-0FA2-4953-B993-2EF6023C4ADE}"/>
              </a:ext>
            </a:extLst>
          </p:cNvPr>
          <p:cNvPicPr>
            <a:picLocks noChangeAspect="1"/>
          </p:cNvPicPr>
          <p:nvPr/>
        </p:nvPicPr>
        <p:blipFill>
          <a:blip r:embed="rId2"/>
          <a:stretch>
            <a:fillRect/>
          </a:stretch>
        </p:blipFill>
        <p:spPr>
          <a:xfrm>
            <a:off x="1023439" y="657844"/>
            <a:ext cx="4394178" cy="5571066"/>
          </a:xfrm>
          <a:prstGeom prst="rect">
            <a:avLst/>
          </a:prstGeom>
        </p:spPr>
      </p:pic>
      <p:sp>
        <p:nvSpPr>
          <p:cNvPr id="4" name="TextBox 3">
            <a:extLst>
              <a:ext uri="{FF2B5EF4-FFF2-40B4-BE49-F238E27FC236}">
                <a16:creationId xmlns:a16="http://schemas.microsoft.com/office/drawing/2014/main" id="{2D96C707-1426-4E89-A5DA-C4DEB74DCC84}"/>
              </a:ext>
            </a:extLst>
          </p:cNvPr>
          <p:cNvSpPr txBox="1"/>
          <p:nvPr/>
        </p:nvSpPr>
        <p:spPr>
          <a:xfrm>
            <a:off x="6406056" y="2569780"/>
            <a:ext cx="5081750"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ea typeface="+mn-lt"/>
                <a:cs typeface="+mn-lt"/>
                <a:hlinkClick r:id="rId3"/>
              </a:rPr>
              <a:t>CDC - Life is Better with Clean Hands Campaign </a:t>
            </a:r>
            <a:endParaRPr lang="en-US" dirty="0">
              <a:ea typeface="+mn-lt"/>
              <a:cs typeface="+mn-lt"/>
            </a:endParaRPr>
          </a:p>
          <a:p>
            <a:r>
              <a:rPr lang="en-US" dirty="0">
                <a:ea typeface="+mn-lt"/>
                <a:cs typeface="+mn-lt"/>
              </a:rPr>
              <a:t> </a:t>
            </a:r>
            <a:endParaRPr lang="en-US" dirty="0"/>
          </a:p>
          <a:p>
            <a:endParaRPr lang="en-US" dirty="0">
              <a:ea typeface="+mn-lt"/>
              <a:cs typeface="+mn-lt"/>
            </a:endParaRPr>
          </a:p>
          <a:p>
            <a:r>
              <a:rPr lang="en-US" dirty="0">
                <a:ea typeface="+mn-lt"/>
                <a:cs typeface="+mn-lt"/>
                <a:hlinkClick r:id="rId4"/>
              </a:rPr>
              <a:t>WHO - Clean Care is Safer Care</a:t>
            </a:r>
            <a:endParaRPr lang="en-US" dirty="0"/>
          </a:p>
          <a:p>
            <a:pPr algn="l"/>
            <a:endParaRPr lang="en-US" dirty="0"/>
          </a:p>
        </p:txBody>
      </p:sp>
    </p:spTree>
    <p:extLst>
      <p:ext uri="{BB962C8B-B14F-4D97-AF65-F5344CB8AC3E}">
        <p14:creationId xmlns:p14="http://schemas.microsoft.com/office/powerpoint/2010/main" val="36411852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00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9537" y="329184"/>
            <a:ext cx="4507992" cy="5301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1" descr="image0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1848" y="337236"/>
            <a:ext cx="4937760" cy="5352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110469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5C3D674-3D59-4E93-80CA-0C0A9095E8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C884B8F8-FDC9-498B-9960-5D7260AFCB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417737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58750D48-EC2E-46EB-B258-CDB7B991F243}"/>
              </a:ext>
            </a:extLst>
          </p:cNvPr>
          <p:cNvSpPr>
            <a:spLocks noGrp="1"/>
          </p:cNvSpPr>
          <p:nvPr>
            <p:ph type="title"/>
          </p:nvPr>
        </p:nvSpPr>
        <p:spPr>
          <a:xfrm>
            <a:off x="539324" y="1092963"/>
            <a:ext cx="6300348" cy="1049235"/>
          </a:xfrm>
        </p:spPr>
        <p:txBody>
          <a:bodyPr>
            <a:normAutofit/>
          </a:bodyPr>
          <a:lstStyle/>
          <a:p>
            <a:r>
              <a:rPr lang="en-US" dirty="0"/>
              <a:t>Stay at home if you are sick!</a:t>
            </a:r>
          </a:p>
        </p:txBody>
      </p:sp>
      <p:sp>
        <p:nvSpPr>
          <p:cNvPr id="14" name="Rectangle 13">
            <a:extLst>
              <a:ext uri="{FF2B5EF4-FFF2-40B4-BE49-F238E27FC236}">
                <a16:creationId xmlns:a16="http://schemas.microsoft.com/office/drawing/2014/main" id="{EF2A81E1-BCBE-426B-8C09-33274E6940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 name="Content Placeholder 2">
            <a:extLst>
              <a:ext uri="{FF2B5EF4-FFF2-40B4-BE49-F238E27FC236}">
                <a16:creationId xmlns:a16="http://schemas.microsoft.com/office/drawing/2014/main" id="{6805F93D-EA0B-42DB-8F2C-CB7E536C761F}"/>
              </a:ext>
            </a:extLst>
          </p:cNvPr>
          <p:cNvSpPr>
            <a:spLocks noGrp="1"/>
          </p:cNvSpPr>
          <p:nvPr>
            <p:ph idx="1"/>
          </p:nvPr>
        </p:nvSpPr>
        <p:spPr>
          <a:xfrm>
            <a:off x="772633" y="2015732"/>
            <a:ext cx="5833730" cy="3450613"/>
          </a:xfrm>
        </p:spPr>
        <p:txBody>
          <a:bodyPr vert="horz" lIns="91440" tIns="45720" rIns="91440" bIns="45720" rtlCol="0">
            <a:normAutofit/>
          </a:bodyPr>
          <a:lstStyle/>
          <a:p>
            <a:pPr>
              <a:lnSpc>
                <a:spcPct val="110000"/>
              </a:lnSpc>
            </a:pPr>
            <a:r>
              <a:rPr lang="en-US" dirty="0">
                <a:ea typeface="+mn-lt"/>
                <a:cs typeface="+mn-lt"/>
              </a:rPr>
              <a:t>We all play a part to stop the spread of communicable disease.</a:t>
            </a:r>
          </a:p>
          <a:p>
            <a:pPr>
              <a:lnSpc>
                <a:spcPct val="110000"/>
              </a:lnSpc>
            </a:pPr>
            <a:r>
              <a:rPr lang="en-US" dirty="0">
                <a:ea typeface="+mn-lt"/>
                <a:cs typeface="+mn-lt"/>
              </a:rPr>
              <a:t>If you are not feeling well, staying home is the best thing you can do for yourself and your coworkers. </a:t>
            </a:r>
          </a:p>
          <a:p>
            <a:pPr>
              <a:lnSpc>
                <a:spcPct val="110000"/>
              </a:lnSpc>
            </a:pPr>
            <a:r>
              <a:rPr lang="en-US" dirty="0">
                <a:ea typeface="+mn-lt"/>
                <a:cs typeface="+mn-lt"/>
              </a:rPr>
              <a:t>Staying home (even if you feel like you could "push through it") will make sure the virus cannot spread.</a:t>
            </a:r>
          </a:p>
          <a:p>
            <a:pPr>
              <a:lnSpc>
                <a:spcPct val="110000"/>
              </a:lnSpc>
            </a:pPr>
            <a:r>
              <a:rPr lang="en-US" dirty="0">
                <a:ea typeface="+mn-lt"/>
                <a:cs typeface="+mn-lt"/>
              </a:rPr>
              <a:t>At home you can monitor your symptoms, increase fluids, and wash your hands frequently.</a:t>
            </a:r>
            <a:endParaRPr lang="en-US" dirty="0"/>
          </a:p>
        </p:txBody>
      </p:sp>
      <p:pic>
        <p:nvPicPr>
          <p:cNvPr id="7" name="Graphic 6" descr="Error">
            <a:extLst>
              <a:ext uri="{FF2B5EF4-FFF2-40B4-BE49-F238E27FC236}">
                <a16:creationId xmlns:a16="http://schemas.microsoft.com/office/drawing/2014/main" id="{D0D0B0C7-2AB4-47B7-875B-23B34FDF671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44251" y="805583"/>
            <a:ext cx="4660762" cy="4660762"/>
          </a:xfrm>
          <a:prstGeom prst="rect">
            <a:avLst/>
          </a:prstGeom>
        </p:spPr>
      </p:pic>
      <p:pic>
        <p:nvPicPr>
          <p:cNvPr id="16" name="Picture 15">
            <a:extLst>
              <a:ext uri="{FF2B5EF4-FFF2-40B4-BE49-F238E27FC236}">
                <a16:creationId xmlns:a16="http://schemas.microsoft.com/office/drawing/2014/main" id="{39D1DDD4-5BB3-45BA-B9B3-06B62299AD7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8" name="Straight Connector 17">
            <a:extLst>
              <a:ext uri="{FF2B5EF4-FFF2-40B4-BE49-F238E27FC236}">
                <a16:creationId xmlns:a16="http://schemas.microsoft.com/office/drawing/2014/main" id="{A24DAE64-2302-42EA-8239-F2F0775CA5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08946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F63C748C-967B-4A7B-A90F-3EDD0F485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C0143637-4934-44E4-B909-BAF1E7B27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06212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FBA40A5-CA66-4AB4-A7FE-6FD41A5A7DB6}"/>
              </a:ext>
            </a:extLst>
          </p:cNvPr>
          <p:cNvSpPr>
            <a:spLocks noGrp="1"/>
          </p:cNvSpPr>
          <p:nvPr>
            <p:ph type="title"/>
          </p:nvPr>
        </p:nvSpPr>
        <p:spPr>
          <a:xfrm>
            <a:off x="849683" y="1240076"/>
            <a:ext cx="2727813" cy="4584527"/>
          </a:xfrm>
        </p:spPr>
        <p:txBody>
          <a:bodyPr>
            <a:normAutofit/>
          </a:bodyPr>
          <a:lstStyle/>
          <a:p>
            <a:r>
              <a:rPr lang="en-US">
                <a:solidFill>
                  <a:srgbClr val="FFFFFF"/>
                </a:solidFill>
              </a:rPr>
              <a:t>Face Masks in the workplace</a:t>
            </a:r>
          </a:p>
        </p:txBody>
      </p:sp>
      <p:sp>
        <p:nvSpPr>
          <p:cNvPr id="3" name="Content Placeholder 2">
            <a:extLst>
              <a:ext uri="{FF2B5EF4-FFF2-40B4-BE49-F238E27FC236}">
                <a16:creationId xmlns:a16="http://schemas.microsoft.com/office/drawing/2014/main" id="{9E16B83D-A1C3-4A10-A3F0-7E880C828E1B}"/>
              </a:ext>
            </a:extLst>
          </p:cNvPr>
          <p:cNvSpPr>
            <a:spLocks noGrp="1"/>
          </p:cNvSpPr>
          <p:nvPr>
            <p:ph idx="1"/>
          </p:nvPr>
        </p:nvSpPr>
        <p:spPr>
          <a:xfrm>
            <a:off x="4705594" y="759855"/>
            <a:ext cx="6486147" cy="5396688"/>
          </a:xfrm>
        </p:spPr>
        <p:txBody>
          <a:bodyPr anchor="t">
            <a:normAutofit/>
          </a:bodyPr>
          <a:lstStyle/>
          <a:p>
            <a:pPr>
              <a:lnSpc>
                <a:spcPct val="110000"/>
              </a:lnSpc>
            </a:pPr>
            <a:r>
              <a:rPr lang="en-US" sz="1800" dirty="0"/>
              <a:t>Face masks are not required to be worn while at work,.</a:t>
            </a:r>
          </a:p>
          <a:p>
            <a:pPr>
              <a:lnSpc>
                <a:spcPct val="110000"/>
              </a:lnSpc>
            </a:pPr>
            <a:r>
              <a:rPr lang="en-US" sz="1800" dirty="0"/>
              <a:t>You can choose to wear a face mask to work. </a:t>
            </a:r>
          </a:p>
          <a:p>
            <a:pPr>
              <a:lnSpc>
                <a:spcPct val="110000"/>
              </a:lnSpc>
            </a:pPr>
            <a:r>
              <a:rPr lang="en-US" sz="1800" dirty="0"/>
              <a:t>PPE like surgical masks and respirators are essential for frontline medical workers (like those working with communicable disease patients). </a:t>
            </a:r>
          </a:p>
          <a:p>
            <a:pPr>
              <a:lnSpc>
                <a:spcPct val="110000"/>
              </a:lnSpc>
            </a:pPr>
            <a:r>
              <a:rPr lang="en-US" sz="1800" dirty="0"/>
              <a:t>If you choose to wear a mask you should be made of two breathable layers, and you should wash your hands (or use hand sanitizer) before and after putting your mask on.</a:t>
            </a:r>
          </a:p>
          <a:p>
            <a:pPr>
              <a:lnSpc>
                <a:spcPct val="110000"/>
              </a:lnSpc>
            </a:pPr>
            <a:r>
              <a:rPr lang="en-US" sz="1800" dirty="0"/>
              <a:t>To learn how to select, wear, and clean your masks appropriately, visit </a:t>
            </a:r>
            <a:r>
              <a:rPr lang="en-US" sz="1800" dirty="0">
                <a:ea typeface="+mn-lt"/>
                <a:cs typeface="+mn-lt"/>
                <a:hlinkClick r:id="rId3"/>
              </a:rPr>
              <a:t>https://www.cdc.gov/coronavirus/2019-ncov/prevent-getting-sick/diy-cloth-face-coverings.html</a:t>
            </a:r>
            <a:r>
              <a:rPr lang="en-US" sz="1800" dirty="0">
                <a:ea typeface="+mn-lt"/>
                <a:cs typeface="+mn-lt"/>
              </a:rPr>
              <a:t> </a:t>
            </a:r>
            <a:endParaRPr lang="en-US" sz="1800" dirty="0"/>
          </a:p>
        </p:txBody>
      </p:sp>
    </p:spTree>
    <p:extLst>
      <p:ext uri="{BB962C8B-B14F-4D97-AF65-F5344CB8AC3E}">
        <p14:creationId xmlns:p14="http://schemas.microsoft.com/office/powerpoint/2010/main" val="3257332878"/>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892</TotalTime>
  <Words>1308</Words>
  <Application>Microsoft Office PowerPoint</Application>
  <PresentationFormat>Widescreen</PresentationFormat>
  <Paragraphs>104</Paragraphs>
  <Slides>25</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Amasis MT Pro Black</vt:lpstr>
      <vt:lpstr>Arial</vt:lpstr>
      <vt:lpstr>Calibri</vt:lpstr>
      <vt:lpstr>Gill Sans MT</vt:lpstr>
      <vt:lpstr>Gallery</vt:lpstr>
      <vt:lpstr>Communicable disease awareness presentation</vt:lpstr>
      <vt:lpstr>Agenda</vt:lpstr>
      <vt:lpstr>Simple ways to prevent spread of communicable disease in our workplace</vt:lpstr>
      <vt:lpstr>Hand Hygiene to stop the spread of communicable disease </vt:lpstr>
      <vt:lpstr>When to wash your hands</vt:lpstr>
      <vt:lpstr>PowerPoint Presentation</vt:lpstr>
      <vt:lpstr>PowerPoint Presentation</vt:lpstr>
      <vt:lpstr>Stay at home if you are sick!</vt:lpstr>
      <vt:lpstr>Face Masks in the workplace</vt:lpstr>
      <vt:lpstr>PowerPoint Presentation</vt:lpstr>
      <vt:lpstr>Kitchen hygiene   apply these rules any time and all the time!</vt:lpstr>
      <vt:lpstr>Workplace meetings or fieldwork</vt:lpstr>
      <vt:lpstr>how to protect yourself and others</vt:lpstr>
      <vt:lpstr>What is a close contact?</vt:lpstr>
      <vt:lpstr>What is contact tracing?</vt:lpstr>
      <vt:lpstr>Quarantine vs. isolation: What is the difference?</vt:lpstr>
      <vt:lpstr>Specific Department SOP’s</vt:lpstr>
      <vt:lpstr>PERSONAL PROTECTION EQUIPMENT DONNING AND DOFFING </vt:lpstr>
      <vt:lpstr>PowerPoint Presentation</vt:lpstr>
      <vt:lpstr>PowerPoint Presentation</vt:lpstr>
      <vt:lpstr>PowerPoint Presentation</vt:lpstr>
      <vt:lpstr>Special acknowledgements</vt:lpstr>
      <vt:lpstr>References</vt:lpstr>
      <vt:lpstr>references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Covid 19-workplace training series: Module 2 Workplace hygiene and social distancing Awareness</dc:title>
  <dc:creator>Cindy Hickman</dc:creator>
  <cp:lastModifiedBy>Jocelyn Valentine</cp:lastModifiedBy>
  <cp:revision>39</cp:revision>
  <dcterms:created xsi:type="dcterms:W3CDTF">2020-11-05T14:54:33Z</dcterms:created>
  <dcterms:modified xsi:type="dcterms:W3CDTF">2022-09-19T16:53:27Z</dcterms:modified>
</cp:coreProperties>
</file>