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8" r:id="rId2"/>
    <p:sldId id="355" r:id="rId3"/>
    <p:sldId id="412" r:id="rId4"/>
    <p:sldId id="413" r:id="rId5"/>
    <p:sldId id="414" r:id="rId6"/>
    <p:sldId id="415" r:id="rId7"/>
    <p:sldId id="416" r:id="rId8"/>
    <p:sldId id="348" r:id="rId9"/>
    <p:sldId id="418" r:id="rId10"/>
    <p:sldId id="397" r:id="rId11"/>
  </p:sldIdLst>
  <p:sldSz cx="9144000" cy="6858000" type="screen4x3"/>
  <p:notesSz cx="6954838" cy="9240838"/>
  <p:defaultTextStyle>
    <a:defPPr>
      <a:defRPr lang="en-US"/>
    </a:defPPr>
    <a:lvl1pPr algn="l" rtl="0" fontAlgn="base">
      <a:spcBef>
        <a:spcPct val="0"/>
      </a:spcBef>
      <a:spcAft>
        <a:spcPct val="0"/>
      </a:spcAft>
      <a:defRPr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kern="1200">
        <a:solidFill>
          <a:schemeClr val="tx1"/>
        </a:solidFill>
        <a:latin typeface="Arial" pitchFamily="34" charset="0"/>
        <a:ea typeface="ＭＳ Ｐゴシック"/>
        <a:cs typeface="ＭＳ Ｐゴシック"/>
      </a:defRPr>
    </a:lvl5pPr>
    <a:lvl6pPr marL="2286000" algn="l" defTabSz="914400" rtl="0" eaLnBrk="1" latinLnBrk="0" hangingPunct="1">
      <a:defRPr kern="1200">
        <a:solidFill>
          <a:schemeClr val="tx1"/>
        </a:solidFill>
        <a:latin typeface="Arial" pitchFamily="34" charset="0"/>
        <a:ea typeface="ＭＳ Ｐゴシック"/>
        <a:cs typeface="ＭＳ Ｐゴシック"/>
      </a:defRPr>
    </a:lvl6pPr>
    <a:lvl7pPr marL="2743200" algn="l" defTabSz="914400" rtl="0" eaLnBrk="1" latinLnBrk="0" hangingPunct="1">
      <a:defRPr kern="1200">
        <a:solidFill>
          <a:schemeClr val="tx1"/>
        </a:solidFill>
        <a:latin typeface="Arial" pitchFamily="34" charset="0"/>
        <a:ea typeface="ＭＳ Ｐゴシック"/>
        <a:cs typeface="ＭＳ Ｐゴシック"/>
      </a:defRPr>
    </a:lvl7pPr>
    <a:lvl8pPr marL="3200400" algn="l" defTabSz="914400" rtl="0" eaLnBrk="1" latinLnBrk="0" hangingPunct="1">
      <a:defRPr kern="1200">
        <a:solidFill>
          <a:schemeClr val="tx1"/>
        </a:solidFill>
        <a:latin typeface="Arial" pitchFamily="34" charset="0"/>
        <a:ea typeface="ＭＳ Ｐゴシック"/>
        <a:cs typeface="ＭＳ Ｐゴシック"/>
      </a:defRPr>
    </a:lvl8pPr>
    <a:lvl9pPr marL="3657600" algn="l" defTabSz="914400" rtl="0" eaLnBrk="1" latinLnBrk="0" hangingPunct="1">
      <a:defRPr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0">
          <p15:clr>
            <a:srgbClr val="A4A3A4"/>
          </p15:clr>
        </p15:guide>
        <p15:guide id="2" pos="219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2E8A"/>
    <a:srgbClr val="230E7C"/>
    <a:srgbClr val="00297A"/>
    <a:srgbClr val="FF0000"/>
    <a:srgbClr val="000066"/>
    <a:srgbClr val="007033"/>
    <a:srgbClr val="FF00FF"/>
    <a:srgbClr val="BE46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59662" autoAdjust="0"/>
  </p:normalViewPr>
  <p:slideViewPr>
    <p:cSldViewPr showGuides="1">
      <p:cViewPr varScale="1">
        <p:scale>
          <a:sx n="53" d="100"/>
          <a:sy n="53" d="100"/>
        </p:scale>
        <p:origin x="207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5" d="100"/>
          <a:sy n="65" d="100"/>
        </p:scale>
        <p:origin x="2808" y="90"/>
      </p:cViewPr>
      <p:guideLst>
        <p:guide orient="horz" pos="2910"/>
        <p:guide pos="219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940175" y="0"/>
            <a:ext cx="3013075" cy="461963"/>
          </a:xfrm>
          <a:prstGeom prst="rect">
            <a:avLst/>
          </a:prstGeom>
        </p:spPr>
        <p:txBody>
          <a:bodyPr vert="horz" lIns="91440" tIns="45720" rIns="91440" bIns="45720" rtlCol="0"/>
          <a:lstStyle>
            <a:lvl1pPr algn="r">
              <a:defRPr sz="1200"/>
            </a:lvl1pPr>
          </a:lstStyle>
          <a:p>
            <a:pPr>
              <a:defRPr/>
            </a:pPr>
            <a:fld id="{C262F9C2-5209-4BE6-89D0-EB3B77F3B340}" type="datetimeFigureOut">
              <a:rPr lang="en-US"/>
              <a:pPr>
                <a:defRPr/>
              </a:pPr>
              <a:t>7/13/2022</a:t>
            </a:fld>
            <a:endParaRPr lang="en-US" dirty="0"/>
          </a:p>
        </p:txBody>
      </p:sp>
      <p:sp>
        <p:nvSpPr>
          <p:cNvPr id="4" name="Footer Placeholder 3"/>
          <p:cNvSpPr>
            <a:spLocks noGrp="1"/>
          </p:cNvSpPr>
          <p:nvPr>
            <p:ph type="ftr" sz="quarter" idx="2"/>
          </p:nvPr>
        </p:nvSpPr>
        <p:spPr>
          <a:xfrm>
            <a:off x="0" y="8777288"/>
            <a:ext cx="3013075" cy="461962"/>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40175" y="8777288"/>
            <a:ext cx="3013075" cy="461962"/>
          </a:xfrm>
          <a:prstGeom prst="rect">
            <a:avLst/>
          </a:prstGeom>
        </p:spPr>
        <p:txBody>
          <a:bodyPr vert="horz" lIns="91440" tIns="45720" rIns="91440" bIns="45720" rtlCol="0" anchor="b"/>
          <a:lstStyle>
            <a:lvl1pPr algn="r">
              <a:defRPr sz="1200"/>
            </a:lvl1pPr>
          </a:lstStyle>
          <a:p>
            <a:pPr>
              <a:defRPr/>
            </a:pPr>
            <a:fld id="{F1863BAB-EC80-4005-AF1A-37EA883E746E}" type="slidenum">
              <a:rPr lang="en-US"/>
              <a:pPr>
                <a:defRPr/>
              </a:pPr>
              <a:t>‹#›</a:t>
            </a:fld>
            <a:endParaRPr lang="en-US" dirty="0"/>
          </a:p>
        </p:txBody>
      </p:sp>
    </p:spTree>
    <p:extLst>
      <p:ext uri="{BB962C8B-B14F-4D97-AF65-F5344CB8AC3E}">
        <p14:creationId xmlns:p14="http://schemas.microsoft.com/office/powerpoint/2010/main" val="2870360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940175" y="0"/>
            <a:ext cx="3013075" cy="461963"/>
          </a:xfrm>
          <a:prstGeom prst="rect">
            <a:avLst/>
          </a:prstGeom>
        </p:spPr>
        <p:txBody>
          <a:bodyPr vert="horz" lIns="91440" tIns="45720" rIns="91440" bIns="45720" rtlCol="0"/>
          <a:lstStyle>
            <a:lvl1pPr algn="r">
              <a:defRPr sz="1200"/>
            </a:lvl1pPr>
          </a:lstStyle>
          <a:p>
            <a:pPr>
              <a:defRPr/>
            </a:pPr>
            <a:fld id="{7C18648B-EC5F-480C-B19A-A97380C47845}" type="datetimeFigureOut">
              <a:rPr lang="en-US"/>
              <a:pPr>
                <a:defRPr/>
              </a:pPr>
              <a:t>7/13/2022</a:t>
            </a:fld>
            <a:endParaRPr lang="en-US" dirty="0"/>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95325" y="4389438"/>
            <a:ext cx="5564188" cy="4157662"/>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7288"/>
            <a:ext cx="3013075" cy="461962"/>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40175" y="8777288"/>
            <a:ext cx="3013075" cy="461962"/>
          </a:xfrm>
          <a:prstGeom prst="rect">
            <a:avLst/>
          </a:prstGeom>
        </p:spPr>
        <p:txBody>
          <a:bodyPr vert="horz" lIns="91440" tIns="45720" rIns="91440" bIns="45720" rtlCol="0" anchor="b"/>
          <a:lstStyle>
            <a:lvl1pPr algn="r">
              <a:defRPr sz="1200"/>
            </a:lvl1pPr>
          </a:lstStyle>
          <a:p>
            <a:pPr>
              <a:defRPr/>
            </a:pPr>
            <a:fld id="{19505939-2968-48D2-8206-535A6613E998}" type="slidenum">
              <a:rPr lang="en-US"/>
              <a:pPr>
                <a:defRPr/>
              </a:pPr>
              <a:t>‹#›</a:t>
            </a:fld>
            <a:endParaRPr lang="en-US" dirty="0"/>
          </a:p>
        </p:txBody>
      </p:sp>
    </p:spTree>
    <p:extLst>
      <p:ext uri="{BB962C8B-B14F-4D97-AF65-F5344CB8AC3E}">
        <p14:creationId xmlns:p14="http://schemas.microsoft.com/office/powerpoint/2010/main" val="38309488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pPr eaLnBrk="1" hangingPunct="1">
              <a:spcBef>
                <a:spcPct val="0"/>
              </a:spcBef>
            </a:pPr>
            <a:r>
              <a:rPr lang="en-US" dirty="0"/>
              <a:t>Welcome. I’m happy to be with you today to tell you about the EAP services as employees with ________________.</a:t>
            </a:r>
          </a:p>
          <a:p>
            <a:pPr eaLnBrk="1" hangingPunct="1">
              <a:spcBef>
                <a:spcPct val="0"/>
              </a:spcBef>
            </a:pPr>
            <a:endParaRPr lang="en-US" dirty="0"/>
          </a:p>
          <a:p>
            <a:pPr eaLnBrk="1" hangingPunct="1">
              <a:spcBef>
                <a:spcPct val="0"/>
              </a:spcBef>
            </a:pPr>
            <a:r>
              <a:rPr lang="en-US" dirty="0"/>
              <a:t>Some of you may have personally utilized EAP services at some time in your work life and for some of you, the whole concept may be new, so I’m going to spend a moment talking about the purpose of EAP and how to utilize the various services offered. </a:t>
            </a:r>
          </a:p>
          <a:p>
            <a:pPr eaLnBrk="1" hangingPunct="1">
              <a:spcBef>
                <a:spcPct val="0"/>
              </a:spcBef>
            </a:pPr>
            <a:endParaRPr lang="en-US" dirty="0"/>
          </a:p>
          <a:p>
            <a:pPr eaLnBrk="1" hangingPunct="1">
              <a:spcBef>
                <a:spcPct val="0"/>
              </a:spcBef>
            </a:pPr>
            <a:r>
              <a:rPr lang="en-US" dirty="0"/>
              <a:t>Think about when you’re are feeling good physically and mentally. How does feeling good affect your ability to cope with personal, family and work problems? </a:t>
            </a:r>
          </a:p>
          <a:p>
            <a:pPr eaLnBrk="1" hangingPunct="1">
              <a:spcBef>
                <a:spcPct val="0"/>
              </a:spcBef>
            </a:pPr>
            <a:endParaRPr lang="en-US" dirty="0"/>
          </a:p>
          <a:p>
            <a:pPr eaLnBrk="1" hangingPunct="1">
              <a:spcBef>
                <a:spcPct val="0"/>
              </a:spcBef>
            </a:pPr>
            <a:r>
              <a:rPr lang="en-US" dirty="0"/>
              <a:t>When you’re feeling good, you have the tools to cope. You have (1) the resilience to adapt to change, (2) you’re more satisfied with your life; and (3) you can accomplish more on the job.  </a:t>
            </a:r>
          </a:p>
          <a:p>
            <a:pPr eaLnBrk="1" hangingPunct="1">
              <a:spcBef>
                <a:spcPct val="0"/>
              </a:spcBef>
            </a:pPr>
            <a:endParaRPr lang="en-US" dirty="0"/>
          </a:p>
          <a:p>
            <a:pPr eaLnBrk="1" hangingPunct="1">
              <a:spcBef>
                <a:spcPct val="0"/>
              </a:spcBef>
            </a:pPr>
            <a:r>
              <a:rPr lang="en-US" dirty="0"/>
              <a:t>When employees utilize their free EAP services, their problems are “nipped in the bud.”  EAP can help prevent all those complications - and the suffering - that can happen when issues are not addressed – things like anxiety, panic, depression, and possibly worse - mental illness and substance abuse.  </a:t>
            </a:r>
          </a:p>
          <a:p>
            <a:pPr eaLnBrk="1" hangingPunct="1">
              <a:spcBef>
                <a:spcPct val="0"/>
              </a:spcBef>
            </a:pPr>
            <a:endParaRPr lang="en-US" dirty="0"/>
          </a:p>
          <a:p>
            <a:pPr eaLnBrk="1" hangingPunct="1">
              <a:spcBef>
                <a:spcPct val="0"/>
              </a:spcBef>
            </a:pPr>
            <a:r>
              <a:rPr lang="en-US" dirty="0"/>
              <a:t>Think of your EAP as a service that (1) promotes well-being; and (2) prevents the loss of productivity that can result when your employees’ lives are out of balance because of stress, family issues, marital issues, personal difficulties, substance abuse or any of a wide variety of life’s challenges. </a:t>
            </a:r>
          </a:p>
          <a:p>
            <a:pPr eaLnBrk="1" hangingPunct="1">
              <a:spcBef>
                <a:spcPct val="0"/>
              </a:spcBef>
            </a:pPr>
            <a:endParaRPr lang="en-US" dirty="0"/>
          </a:p>
          <a:p>
            <a:pPr eaLnBrk="1" hangingPunct="1">
              <a:spcBef>
                <a:spcPct val="0"/>
              </a:spcBef>
            </a:pPr>
            <a:r>
              <a:rPr lang="en-US" dirty="0"/>
              <a:t>As we continue this presentation, you’ll learn about the </a:t>
            </a:r>
          </a:p>
          <a:p>
            <a:pPr eaLnBrk="1" hangingPunct="1">
              <a:spcBef>
                <a:spcPct val="0"/>
              </a:spcBef>
            </a:pPr>
            <a:r>
              <a:rPr lang="en-US" dirty="0"/>
              <a:t>EAP services provided by CNA for ALL employees and their household family members.</a:t>
            </a:r>
          </a:p>
          <a:p>
            <a:pPr eaLnBrk="1" hangingPunct="1">
              <a:spcBef>
                <a:spcPct val="0"/>
              </a:spcBef>
            </a:pPr>
            <a:r>
              <a:rPr lang="en-US" dirty="0"/>
              <a:t>, </a:t>
            </a:r>
          </a:p>
          <a:p>
            <a:pPr eaLnBrk="1" hangingPunct="1">
              <a:spcBef>
                <a:spcPct val="0"/>
              </a:spcBef>
            </a:pPr>
            <a:endParaRPr lang="en-US" dirty="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DD74D2D-FBE6-4497-9574-4773548B4E2B}" type="slidenum">
              <a:rPr lang="en-US" smtClean="0"/>
              <a:pPr/>
              <a:t>1</a:t>
            </a:fld>
            <a:endParaRPr lang="en-US" dirty="0"/>
          </a:p>
        </p:txBody>
      </p:sp>
    </p:spTree>
    <p:extLst>
      <p:ext uri="{BB962C8B-B14F-4D97-AF65-F5344CB8AC3E}">
        <p14:creationId xmlns:p14="http://schemas.microsoft.com/office/powerpoint/2010/main" val="30993819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EAP and Work/Life services and procedures provide early, skilled intervention that includes easy access, rapid response, accurate diagnosis, problem resolution, timely referrals, and education. </a:t>
            </a:r>
          </a:p>
          <a:p>
            <a:endParaRPr lang="en-US" dirty="0"/>
          </a:p>
          <a:p>
            <a:r>
              <a:rPr lang="en-US" dirty="0"/>
              <a:t>Thank you for your time and don’t hesitate to call us with any questions you may have!</a:t>
            </a:r>
          </a:p>
          <a:p>
            <a:endParaRPr lang="en-US" dirty="0"/>
          </a:p>
        </p:txBody>
      </p:sp>
      <p:sp>
        <p:nvSpPr>
          <p:cNvPr id="4" name="Slide Number Placeholder 3"/>
          <p:cNvSpPr>
            <a:spLocks noGrp="1"/>
          </p:cNvSpPr>
          <p:nvPr>
            <p:ph type="sldNum" sz="quarter" idx="5"/>
          </p:nvPr>
        </p:nvSpPr>
        <p:spPr/>
        <p:txBody>
          <a:bodyPr/>
          <a:lstStyle/>
          <a:p>
            <a:pPr>
              <a:defRPr/>
            </a:pPr>
            <a:fld id="{BC8EDD32-C9C1-4153-8332-AA9271E4BD1B}" type="slidenum">
              <a:rPr lang="en-US" smtClean="0"/>
              <a:pPr>
                <a:defRPr/>
              </a:pPr>
              <a:t>10</a:t>
            </a:fld>
            <a:endParaRPr lang="en-US" dirty="0"/>
          </a:p>
        </p:txBody>
      </p:sp>
    </p:spTree>
    <p:extLst>
      <p:ext uri="{BB962C8B-B14F-4D97-AF65-F5344CB8AC3E}">
        <p14:creationId xmlns:p14="http://schemas.microsoft.com/office/powerpoint/2010/main" val="1401828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xfrm>
            <a:off x="695325" y="4389438"/>
            <a:ext cx="5753894" cy="4387850"/>
          </a:xfrm>
          <a:noFill/>
        </p:spPr>
        <p:txBody>
          <a:bodyPr wrap="square" numCol="1" anchor="t" anchorCtr="0" compatLnSpc="1">
            <a:prstTxWarp prst="textNoShape">
              <a:avLst/>
            </a:prstTxWarp>
            <a:normAutofit fontScale="70000" lnSpcReduction="20000"/>
          </a:bodyPr>
          <a:lstStyle/>
          <a:p>
            <a:r>
              <a:rPr lang="en-US" sz="1300" dirty="0"/>
              <a:t>The Employee Assistance Program is a benefit offered to all employees and “household family members”  that offers a wide array of EAP, Wellness, and Work/Life services. These include:</a:t>
            </a:r>
          </a:p>
          <a:p>
            <a:endParaRPr lang="en-US" sz="1300" dirty="0"/>
          </a:p>
          <a:p>
            <a:r>
              <a:rPr lang="en-US" sz="1300" dirty="0"/>
              <a:t>24-hour confidential support by phone, 365 days per year.</a:t>
            </a:r>
          </a:p>
          <a:p>
            <a:r>
              <a:rPr lang="en-US" sz="1300" dirty="0"/>
              <a:t>We have counselors who speak French and Spanish and can provide translation for all other languages. </a:t>
            </a:r>
          </a:p>
          <a:p>
            <a:r>
              <a:rPr lang="en-US" sz="1300" dirty="0"/>
              <a:t>A counselors answer each and every call. No appointments are needed for telephone counseling, and no one is placed on hold. You never have to talk to a clerk who will put you on hold nor wait for a return call. You never get have to press this or that number to get to the person you need to talk to. </a:t>
            </a:r>
          </a:p>
          <a:p>
            <a:r>
              <a:rPr lang="en-US" sz="1300" dirty="0"/>
              <a:t>Our counselors have a Master’s or PhD and a minimum of 5 years experience in the counseling field. Each is able to provide immediate confidential assessment and counseling addressing problems of any kind. </a:t>
            </a:r>
          </a:p>
          <a:p>
            <a:endParaRPr lang="en-US" sz="1300" dirty="0"/>
          </a:p>
          <a:p>
            <a:r>
              <a:rPr lang="en-US" sz="1300" dirty="0"/>
              <a:t>You can opt for telephone counseling or a referral to therapists within 10 miles of your address of choice for face-to-face counseling. We also refer callers to therapists in the caller’s insurance network. </a:t>
            </a:r>
          </a:p>
          <a:p>
            <a:endParaRPr lang="en-US" sz="1300" dirty="0"/>
          </a:p>
          <a:p>
            <a:r>
              <a:rPr lang="en-US" sz="1300" dirty="0"/>
              <a:t>Some employees want to see a counselor recommended by a health provider or even a friend. If this provider is not in the CNA network, Provider Relations employees will contact the counselor and invite him or her to join the CNA network. This is done very quickly. We have a proven track record of verifying and confirming a provider’s credentials and specialty areas of practice within a 24hr period, accommodating the needs of our client while assuring quality of care. </a:t>
            </a:r>
          </a:p>
          <a:p>
            <a:endParaRPr lang="en-US" sz="1300" dirty="0"/>
          </a:p>
          <a:p>
            <a:r>
              <a:rPr lang="en-US" sz="1300" dirty="0"/>
              <a:t>CNA has over 100,000 therapists in our network and CNA EAP counselors will make the greatest effort to make sure each caller is satisfied with their therapist. </a:t>
            </a:r>
          </a:p>
          <a:p>
            <a:endParaRPr lang="en-US" sz="1300" dirty="0"/>
          </a:p>
          <a:p>
            <a:r>
              <a:rPr lang="en-US" sz="1300" dirty="0"/>
              <a:t>There’s more information on our provider network later in the presentation.</a:t>
            </a:r>
          </a:p>
          <a:p>
            <a:endParaRPr lang="en-US" sz="1300" dirty="0"/>
          </a:p>
          <a:p>
            <a:r>
              <a:rPr lang="en-US" sz="1300" dirty="0"/>
              <a:t>Your EAP counselor supports you through the referral process make sure the therapist to whom you are referred is a good match. </a:t>
            </a:r>
          </a:p>
          <a:p>
            <a:r>
              <a:rPr lang="en-US" sz="1300" dirty="0"/>
              <a:t>E-Counseling is therapeutic communication that takes place over the Internet. The written form of communication is very flexible and allows a counselor and client to 'meet' any time no matter where the two are located on the globe. There are pros and cons to this form of communication, and it does not appeal to everyone. Yet for people who do access </a:t>
            </a:r>
            <a:r>
              <a:rPr lang="en-US" sz="1300" dirty="0" err="1"/>
              <a:t>eCounseling</a:t>
            </a:r>
            <a:r>
              <a:rPr lang="en-US" sz="1300" dirty="0"/>
              <a:t>,  it offers convenience, confidentiality, and a way to 'compose themselves.'  Writing also allows for introspection and you automatically have a journal of the experience to reread, which can be very helpful. </a:t>
            </a:r>
          </a:p>
          <a:p>
            <a:endParaRPr lang="en-US" dirty="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4D1BE09-F239-4288-B3F4-DC9D3CEE6D57}" type="slidenum">
              <a:rPr lang="en-US" smtClean="0"/>
              <a:pPr/>
              <a:t>2</a:t>
            </a:fld>
            <a:endParaRPr lang="en-US" dirty="0"/>
          </a:p>
        </p:txBody>
      </p:sp>
    </p:spTree>
    <p:extLst>
      <p:ext uri="{BB962C8B-B14F-4D97-AF65-F5344CB8AC3E}">
        <p14:creationId xmlns:p14="http://schemas.microsoft.com/office/powerpoint/2010/main" val="2265607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dirty="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C19E49-4C8E-40B0-AAB2-5DAF55A26147}" type="slidenum">
              <a:rPr lang="en-US" smtClean="0">
                <a:ea typeface="ＭＳ Ｐゴシック" pitchFamily="34" charset="-128"/>
              </a:rPr>
              <a:pPr/>
              <a:t>3</a:t>
            </a:fld>
            <a:endParaRPr lang="en-US" dirty="0">
              <a:ea typeface="ＭＳ Ｐゴシック" pitchFamily="34" charset="-128"/>
            </a:endParaRPr>
          </a:p>
        </p:txBody>
      </p:sp>
    </p:spTree>
    <p:extLst>
      <p:ext uri="{BB962C8B-B14F-4D97-AF65-F5344CB8AC3E}">
        <p14:creationId xmlns:p14="http://schemas.microsoft.com/office/powerpoint/2010/main" val="2891112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r>
              <a:rPr lang="en-US" b="0" dirty="0"/>
              <a:t>Whenever you recognize that you or some you know is struggling with something in life and need to talk with someone, all anyone needs to do is call the EAP by using the toll-free number (which is 1-800-531-0200).  Once you dial that number, you are automatically connected to a live counselor – someone who is available immediately help you with your issue. Employees (clients) may request to speak with the same counselor (if available) every time you call so that you don’t have to tell your story every time you call.  </a:t>
            </a:r>
          </a:p>
          <a:p>
            <a:endParaRPr lang="en-US" b="0" dirty="0"/>
          </a:p>
          <a:p>
            <a:r>
              <a:rPr lang="en-US" b="0" dirty="0"/>
              <a:t>If either you or your EAP counselor feel that in person counseling or other support resources would be more beneficial to you, then the counselor will work with you to arrange that level of support. We offer referrals for financial counseling, legal services, and of course for mental health services such individual and family counseling, and to outpatient/inpatient treatment facilities.</a:t>
            </a:r>
          </a:p>
          <a:p>
            <a:endParaRPr lang="en-US" b="0" dirty="0"/>
          </a:p>
          <a:p>
            <a:r>
              <a:rPr lang="en-US" b="0" dirty="0"/>
              <a:t>The EAP counselor will ask questions like where you would like the therapist to be located (what town or zip code); whether you prefer a type of counselor (male or female or other specifications); and if there is a time of day that fits best into your schedule. </a:t>
            </a:r>
          </a:p>
          <a:p>
            <a:endParaRPr lang="en-US" b="0" dirty="0"/>
          </a:p>
          <a:p>
            <a:r>
              <a:rPr lang="en-US" b="0" dirty="0"/>
              <a:t>Through the EAP, employees and their household family members are eligible for counseling visits with a local practitioner at no cost.  We want to make sure that you can continue with the same therapist without having to worry about changing providers or what your out-of-pocket cost will be and for this reason we ask for insurance provider information. </a:t>
            </a:r>
          </a:p>
          <a:p>
            <a:endParaRPr lang="en-US" b="0" dirty="0"/>
          </a:p>
          <a:p>
            <a:r>
              <a:rPr lang="en-US" b="0" dirty="0"/>
              <a:t>Also know that once you begin the in-person counseling, you are still able to contact the EAP for additional support or services. </a:t>
            </a:r>
          </a:p>
          <a:p>
            <a:endParaRPr lang="en-US" dirty="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56CA696-2B74-47F3-A103-9A0A6ED7F772}" type="slidenum">
              <a:rPr lang="en-US" smtClean="0">
                <a:ea typeface="ＭＳ Ｐゴシック" pitchFamily="34" charset="-128"/>
              </a:rPr>
              <a:pPr/>
              <a:t>4</a:t>
            </a:fld>
            <a:endParaRPr lang="en-US" dirty="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dirty="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56CA696-2B74-47F3-A103-9A0A6ED7F772}" type="slidenum">
              <a:rPr lang="en-US" smtClean="0">
                <a:ea typeface="ＭＳ Ｐゴシック" pitchFamily="34" charset="-128"/>
              </a:rPr>
              <a:pPr/>
              <a:t>5</a:t>
            </a:fld>
            <a:endParaRPr lang="en-US" dirty="0">
              <a:ea typeface="ＭＳ Ｐゴシック" pitchFamily="34" charset="-128"/>
            </a:endParaRPr>
          </a:p>
        </p:txBody>
      </p:sp>
    </p:spTree>
    <p:extLst>
      <p:ext uri="{BB962C8B-B14F-4D97-AF65-F5344CB8AC3E}">
        <p14:creationId xmlns:p14="http://schemas.microsoft.com/office/powerpoint/2010/main" val="2760363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b="1" dirty="0"/>
          </a:p>
          <a:p>
            <a:endParaRPr lang="en-US" dirty="0"/>
          </a:p>
          <a:p>
            <a:endParaRPr lang="en-US" dirty="0"/>
          </a:p>
          <a:p>
            <a:endParaRPr lang="en-US" dirty="0"/>
          </a:p>
          <a:p>
            <a:endParaRPr lang="en-US" dirty="0"/>
          </a:p>
          <a:p>
            <a:endParaRPr lang="en-US" b="0" dirty="0"/>
          </a:p>
          <a:p>
            <a:endParaRPr lang="en-US" b="0" dirty="0"/>
          </a:p>
          <a:p>
            <a:endParaRPr lang="en-US" dirty="0"/>
          </a:p>
          <a:p>
            <a:endParaRPr lang="en-US" dirty="0"/>
          </a:p>
          <a:p>
            <a:endParaRPr lang="en-US" dirty="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29DDC2-F9AD-46CD-AF3B-38D59925DB43}" type="slidenum">
              <a:rPr lang="en-US" smtClean="0">
                <a:ea typeface="ＭＳ Ｐゴシック" pitchFamily="34" charset="-128"/>
              </a:rPr>
              <a:pPr/>
              <a:t>6</a:t>
            </a:fld>
            <a:endParaRPr lang="en-US" dirty="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dirty="0"/>
              <a:t>On-Line Wellness Library Access: - Our website, www.charlesnechtem.com, has a wealth of helpful information for employees, including over 250,000 articles regarding tips on health, wellness, emotional, legal and financial issues, and child and elder care issues. These articles are updated on a monthly basis and offer support in all areas of life. </a:t>
            </a:r>
          </a:p>
          <a:p>
            <a:endParaRPr lang="en-US" b="1" dirty="0"/>
          </a:p>
          <a:p>
            <a:endParaRPr lang="en-US" dirty="0"/>
          </a:p>
          <a:p>
            <a:endParaRPr lang="en-US" dirty="0"/>
          </a:p>
          <a:p>
            <a:endParaRPr lang="en-US" dirty="0"/>
          </a:p>
          <a:p>
            <a:endParaRPr lang="en-US" dirty="0"/>
          </a:p>
          <a:p>
            <a:endParaRPr lang="en-US" b="0" dirty="0"/>
          </a:p>
          <a:p>
            <a:endParaRPr lang="en-US" b="0" dirty="0"/>
          </a:p>
          <a:p>
            <a:endParaRPr lang="en-US" dirty="0"/>
          </a:p>
          <a:p>
            <a:endParaRPr lang="en-US" dirty="0"/>
          </a:p>
          <a:p>
            <a:endParaRPr lang="en-US" dirty="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29DDC2-F9AD-46CD-AF3B-38D59925DB43}" type="slidenum">
              <a:rPr lang="en-US" smtClean="0">
                <a:ea typeface="ＭＳ Ｐゴシック" pitchFamily="34" charset="-128"/>
              </a:rPr>
              <a:pPr/>
              <a:t>7</a:t>
            </a:fld>
            <a:endParaRPr lang="en-US" dirty="0">
              <a:ea typeface="ＭＳ Ｐゴシック" pitchFamily="34" charset="-128"/>
            </a:endParaRPr>
          </a:p>
        </p:txBody>
      </p:sp>
    </p:spTree>
    <p:extLst>
      <p:ext uri="{BB962C8B-B14F-4D97-AF65-F5344CB8AC3E}">
        <p14:creationId xmlns:p14="http://schemas.microsoft.com/office/powerpoint/2010/main" val="2569044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This is just a sample of what you would see when you log into our library.  </a:t>
            </a:r>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B21EA664-2CD0-4EDF-8D18-5414AE87C7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3327DCBF-7664-4CC2-B983-E4B9C0B308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8676" name="Slide Number Placeholder 3">
            <a:extLst>
              <a:ext uri="{FF2B5EF4-FFF2-40B4-BE49-F238E27FC236}">
                <a16:creationId xmlns:a16="http://schemas.microsoft.com/office/drawing/2014/main" id="{644BDC32-F2A1-4829-BD96-B5AF03B1F7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838EDA4-1DCF-40DB-9D28-DD1FC3E7CFD1}" type="slidenum">
              <a:rPr lang="en-US" altLang="en-US"/>
              <a:pPr/>
              <a:t>9</a:t>
            </a:fld>
            <a:endParaRPr lang="en-US" altLang="en-US"/>
          </a:p>
        </p:txBody>
      </p:sp>
    </p:spTree>
    <p:extLst>
      <p:ext uri="{BB962C8B-B14F-4D97-AF65-F5344CB8AC3E}">
        <p14:creationId xmlns:p14="http://schemas.microsoft.com/office/powerpoint/2010/main" val="3561524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AutoShape 10"/>
          <p:cNvSpPr>
            <a:spLocks noChangeArrowheads="1"/>
          </p:cNvSpPr>
          <p:nvPr/>
        </p:nvSpPr>
        <p:spPr bwMode="auto">
          <a:xfrm>
            <a:off x="1371600" y="2438400"/>
            <a:ext cx="6400800" cy="2362200"/>
          </a:xfrm>
          <a:prstGeom prst="roundRect">
            <a:avLst>
              <a:gd name="adj" fmla="val 8468"/>
            </a:avLst>
          </a:prstGeom>
          <a:solidFill>
            <a:srgbClr val="0F284D"/>
          </a:solidFill>
          <a:ln w="9525">
            <a:solidFill>
              <a:schemeClr val="tx1"/>
            </a:solidFill>
            <a:round/>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4" name="AutoShape 2"/>
          <p:cNvSpPr>
            <a:spLocks noChangeArrowheads="1"/>
          </p:cNvSpPr>
          <p:nvPr/>
        </p:nvSpPr>
        <p:spPr bwMode="auto">
          <a:xfrm>
            <a:off x="0" y="0"/>
            <a:ext cx="9144000" cy="1371600"/>
          </a:xfrm>
          <a:prstGeom prst="foldedCorner">
            <a:avLst>
              <a:gd name="adj" fmla="val 18435"/>
            </a:avLst>
          </a:prstGeom>
          <a:gradFill rotWithShape="0">
            <a:gsLst>
              <a:gs pos="0">
                <a:srgbClr val="0F284D"/>
              </a:gs>
              <a:gs pos="100000">
                <a:srgbClr val="0F284D">
                  <a:gamma/>
                  <a:tint val="82353"/>
                  <a:invGamma/>
                </a:srgbClr>
              </a:gs>
            </a:gsLst>
            <a:lin ang="2700000" scaled="1"/>
          </a:gradFill>
          <a:ln w="9525">
            <a:solidFill>
              <a:schemeClr val="tx1"/>
            </a:solidFill>
            <a:round/>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5" name="Rectangle 3"/>
          <p:cNvSpPr>
            <a:spLocks noChangeArrowheads="1"/>
          </p:cNvSpPr>
          <p:nvPr/>
        </p:nvSpPr>
        <p:spPr bwMode="auto">
          <a:xfrm>
            <a:off x="0" y="6248400"/>
            <a:ext cx="5334000" cy="609600"/>
          </a:xfrm>
          <a:prstGeom prst="rect">
            <a:avLst/>
          </a:prstGeom>
          <a:gradFill rotWithShape="0">
            <a:gsLst>
              <a:gs pos="0">
                <a:srgbClr val="0F284D"/>
              </a:gs>
              <a:gs pos="100000">
                <a:srgbClr val="0F284D">
                  <a:gamma/>
                  <a:tint val="98039"/>
                  <a:invGamma/>
                </a:srgbClr>
              </a:gs>
            </a:gsLst>
            <a:path path="rect">
              <a:fillToRect r="100000" b="100000"/>
            </a:path>
          </a:gradFill>
          <a:ln w="9525">
            <a:solidFill>
              <a:schemeClr val="tx1"/>
            </a:solidFill>
            <a:miter lim="800000"/>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6" name="Rectangle 4"/>
          <p:cNvSpPr>
            <a:spLocks noChangeArrowheads="1"/>
          </p:cNvSpPr>
          <p:nvPr/>
        </p:nvSpPr>
        <p:spPr bwMode="auto">
          <a:xfrm>
            <a:off x="5562600" y="6248400"/>
            <a:ext cx="3581400" cy="609600"/>
          </a:xfrm>
          <a:prstGeom prst="rect">
            <a:avLst/>
          </a:prstGeom>
          <a:solidFill>
            <a:srgbClr val="CECECE"/>
          </a:solidFill>
          <a:ln w="9525">
            <a:solidFill>
              <a:schemeClr val="tx1"/>
            </a:solidFill>
            <a:miter lim="800000"/>
            <a:headEnd/>
            <a:tailEnd/>
          </a:ln>
        </p:spPr>
        <p:txBody>
          <a:bodyPr wrap="none" anchor="ctr"/>
          <a:lstStyle/>
          <a:p>
            <a:pPr fontAlgn="auto">
              <a:spcBef>
                <a:spcPts val="0"/>
              </a:spcBef>
              <a:spcAft>
                <a:spcPts val="0"/>
              </a:spcAft>
              <a:defRPr/>
            </a:pPr>
            <a:endParaRPr lang="en-US" dirty="0">
              <a:latin typeface="+mn-lt"/>
              <a:ea typeface="+mn-ea"/>
              <a:cs typeface="+mn-cs"/>
            </a:endParaRPr>
          </a:p>
        </p:txBody>
      </p:sp>
      <p:pic>
        <p:nvPicPr>
          <p:cNvPr id="7" name="Picture 8" descr="CNAssociates-Colorized_NB"/>
          <p:cNvPicPr>
            <a:picLocks noChangeAspect="1" noChangeArrowheads="1"/>
          </p:cNvPicPr>
          <p:nvPr/>
        </p:nvPicPr>
        <p:blipFill>
          <a:blip r:embed="rId2" cstate="print"/>
          <a:srcRect l="9917" t="33844" r="7304" b="36945"/>
          <a:stretch>
            <a:fillRect/>
          </a:stretch>
        </p:blipFill>
        <p:spPr bwMode="auto">
          <a:xfrm>
            <a:off x="533400" y="0"/>
            <a:ext cx="5029200" cy="1331913"/>
          </a:xfrm>
          <a:prstGeom prst="rect">
            <a:avLst/>
          </a:prstGeom>
          <a:noFill/>
          <a:ln w="9525">
            <a:noFill/>
            <a:miter lim="800000"/>
            <a:headEnd/>
            <a:tailEnd/>
          </a:ln>
        </p:spPr>
      </p:pic>
      <p:sp>
        <p:nvSpPr>
          <p:cNvPr id="7173" name="Rectangle 5"/>
          <p:cNvSpPr>
            <a:spLocks noGrp="1" noChangeArrowheads="1"/>
          </p:cNvSpPr>
          <p:nvPr>
            <p:ph type="subTitle" idx="1"/>
          </p:nvPr>
        </p:nvSpPr>
        <p:spPr>
          <a:xfrm>
            <a:off x="1447800" y="2895600"/>
            <a:ext cx="6248400" cy="1524000"/>
          </a:xfrm>
        </p:spPr>
        <p:txBody>
          <a:bodyPr/>
          <a:lstStyle>
            <a:lvl1pPr marL="0" indent="0" algn="ctr">
              <a:buFont typeface="Times" pitchFamily="1" charset="0"/>
              <a:buNone/>
              <a:defRPr sz="4400">
                <a:solidFill>
                  <a:srgbClr val="CECECE"/>
                </a:solidFill>
              </a:defRPr>
            </a:lvl1pPr>
          </a:lstStyle>
          <a:p>
            <a:r>
              <a:rPr lang="en-US"/>
              <a:t>Click to edit Master subtitle style</a:t>
            </a:r>
          </a:p>
        </p:txBody>
      </p:sp>
      <p:sp>
        <p:nvSpPr>
          <p:cNvPr id="8" name="Rectangle 6"/>
          <p:cNvSpPr>
            <a:spLocks noGrp="1" noChangeArrowheads="1"/>
          </p:cNvSpPr>
          <p:nvPr>
            <p:ph type="dt" sz="half" idx="10"/>
          </p:nvPr>
        </p:nvSpPr>
        <p:spPr/>
        <p:txBody>
          <a:bodyPr/>
          <a:lstStyle>
            <a:lvl1pPr>
              <a:defRPr/>
            </a:lvl1pPr>
          </a:lstStyle>
          <a:p>
            <a:pPr>
              <a:defRPr/>
            </a:pPr>
            <a:fld id="{2F8767FB-6BD8-40FF-A601-3EEB6A63570C}" type="datetimeFigureOut">
              <a:rPr lang="en-US"/>
              <a:pPr>
                <a:defRPr/>
              </a:pPr>
              <a:t>7/13/2022</a:t>
            </a:fld>
            <a:endParaRPr lang="en-US" dirty="0"/>
          </a:p>
        </p:txBody>
      </p:sp>
      <p:sp>
        <p:nvSpPr>
          <p:cNvPr id="9" name="Rectangle 7"/>
          <p:cNvSpPr>
            <a:spLocks noGrp="1" noChangeArrowheads="1"/>
          </p:cNvSpPr>
          <p:nvPr>
            <p:ph type="sldNum" sz="quarter" idx="11"/>
          </p:nvPr>
        </p:nvSpPr>
        <p:spPr>
          <a:xfrm>
            <a:off x="6553200" y="6324600"/>
            <a:ext cx="1905000" cy="457200"/>
          </a:xfrm>
        </p:spPr>
        <p:txBody>
          <a:bodyPr/>
          <a:lstStyle>
            <a:lvl1pPr>
              <a:defRPr/>
            </a:lvl1pPr>
          </a:lstStyle>
          <a:p>
            <a:pPr>
              <a:defRPr/>
            </a:pPr>
            <a:fld id="{972DCB35-F36E-4E75-BA66-154313F9C710}"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1D18464-5AF2-4F64-A41B-6C2A908FCADC}" type="datetimeFigureOut">
              <a:rPr lang="en-US"/>
              <a:pPr>
                <a:defRPr/>
              </a:pPr>
              <a:t>7/13/2022</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5FAF5DF6-2C85-48CF-8B1B-FDF475B6B23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10DB311-3F9F-4188-8AA6-6A8B7FD24B4E}" type="datetimeFigureOut">
              <a:rPr lang="en-US"/>
              <a:pPr>
                <a:defRPr/>
              </a:pPr>
              <a:t>7/13/2022</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97A54CA9-FCF3-40B7-A11A-9B77E1BE955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651E934A-7D83-4C96-B86D-1AE41E318C19}" type="datetimeFigureOut">
              <a:rPr lang="en-US"/>
              <a:pPr>
                <a:defRPr/>
              </a:pPr>
              <a:t>7/13/2022</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A6FD7D39-F5C4-46D7-8D62-08A7D815521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B5A36FB-F742-4631-9539-4120B2FF7B55}" type="datetimeFigureOut">
              <a:rPr lang="en-US"/>
              <a:pPr>
                <a:defRPr/>
              </a:pPr>
              <a:t>7/13/2022</a:t>
            </a:fld>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23CFB359-2060-4213-9726-319E13C85C9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85800" y="1549400"/>
            <a:ext cx="3810000" cy="4546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49400"/>
            <a:ext cx="3810000" cy="4546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81E08541-D799-4CA2-9DD7-87962C581923}" type="datetimeFigureOut">
              <a:rPr lang="en-US"/>
              <a:pPr>
                <a:defRPr/>
              </a:pPr>
              <a:t>7/13/2022</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3391498E-8D71-412E-8451-163C3727790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0D13C547-F6F9-4828-8FC9-B0301162A571}" type="datetimeFigureOut">
              <a:rPr lang="en-US"/>
              <a:pPr>
                <a:defRPr/>
              </a:pPr>
              <a:t>7/13/2022</a:t>
            </a:fld>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391BBDA6-D0B7-4A53-BE12-1291E1AEB11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642014F8-E099-4982-8B4D-48C82F7ED840}" type="datetimeFigureOut">
              <a:rPr lang="en-US"/>
              <a:pPr>
                <a:defRPr/>
              </a:pPr>
              <a:t>7/13/2022</a:t>
            </a:fld>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CB53F431-DE5A-4E5D-9CFA-C6BFF25D3F5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221E736-4578-44C4-BF9D-F6AE7B1D81C2}" type="datetimeFigureOut">
              <a:rPr lang="en-US"/>
              <a:pPr>
                <a:defRPr/>
              </a:pPr>
              <a:t>7/13/2022</a:t>
            </a:fld>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6CCCAB13-2E8B-44CD-9AE9-573F510A277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8E0A2D0-D664-49A6-B3F7-76ECFA8EAD32}" type="datetimeFigureOut">
              <a:rPr lang="en-US"/>
              <a:pPr>
                <a:defRPr/>
              </a:pPr>
              <a:t>7/13/2022</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4141F5B6-1EE2-4BAD-BF58-A461345A8CC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B333C38-D1B7-42B6-8808-28776400C1A4}" type="datetimeFigureOut">
              <a:rPr lang="en-US"/>
              <a:pPr>
                <a:defRPr/>
              </a:pPr>
              <a:t>7/13/2022</a:t>
            </a:fld>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2136A095-AEC4-4BB0-8D9B-69E639B219D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5" name="AutoShape 11"/>
          <p:cNvSpPr>
            <a:spLocks noChangeArrowheads="1"/>
          </p:cNvSpPr>
          <p:nvPr/>
        </p:nvSpPr>
        <p:spPr bwMode="auto">
          <a:xfrm>
            <a:off x="0" y="0"/>
            <a:ext cx="9144000" cy="1371600"/>
          </a:xfrm>
          <a:prstGeom prst="foldedCorner">
            <a:avLst>
              <a:gd name="adj" fmla="val 18435"/>
            </a:avLst>
          </a:prstGeom>
          <a:gradFill rotWithShape="0">
            <a:gsLst>
              <a:gs pos="0">
                <a:srgbClr val="0F284D"/>
              </a:gs>
              <a:gs pos="100000">
                <a:srgbClr val="0F284D">
                  <a:gamma/>
                  <a:tint val="82353"/>
                  <a:invGamma/>
                </a:srgbClr>
              </a:gs>
            </a:gsLst>
            <a:lin ang="2700000" scaled="1"/>
          </a:gradFill>
          <a:ln w="9525">
            <a:solidFill>
              <a:schemeClr val="tx1"/>
            </a:solidFill>
            <a:round/>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1033" name="Rectangle 9"/>
          <p:cNvSpPr>
            <a:spLocks noChangeArrowheads="1"/>
          </p:cNvSpPr>
          <p:nvPr/>
        </p:nvSpPr>
        <p:spPr bwMode="auto">
          <a:xfrm>
            <a:off x="0" y="6248400"/>
            <a:ext cx="5334000" cy="609600"/>
          </a:xfrm>
          <a:prstGeom prst="rect">
            <a:avLst/>
          </a:prstGeom>
          <a:gradFill rotWithShape="0">
            <a:gsLst>
              <a:gs pos="0">
                <a:srgbClr val="0F284D"/>
              </a:gs>
              <a:gs pos="100000">
                <a:srgbClr val="0F284D">
                  <a:gamma/>
                  <a:tint val="98039"/>
                  <a:invGamma/>
                </a:srgbClr>
              </a:gs>
            </a:gsLst>
            <a:path path="rect">
              <a:fillToRect r="100000" b="100000"/>
            </a:path>
          </a:gradFill>
          <a:ln w="9525">
            <a:solidFill>
              <a:schemeClr val="tx1"/>
            </a:solidFill>
            <a:miter lim="800000"/>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1034" name="Rectangle 10"/>
          <p:cNvSpPr>
            <a:spLocks noChangeArrowheads="1"/>
          </p:cNvSpPr>
          <p:nvPr/>
        </p:nvSpPr>
        <p:spPr bwMode="auto">
          <a:xfrm>
            <a:off x="5562600" y="6248400"/>
            <a:ext cx="3581400" cy="609600"/>
          </a:xfrm>
          <a:prstGeom prst="rect">
            <a:avLst/>
          </a:prstGeom>
          <a:solidFill>
            <a:srgbClr val="CECECE"/>
          </a:solidFill>
          <a:ln w="9525">
            <a:solidFill>
              <a:schemeClr val="tx1"/>
            </a:solidFill>
            <a:miter lim="800000"/>
            <a:headEnd/>
            <a:tailEnd/>
          </a:ln>
        </p:spPr>
        <p:txBody>
          <a:bodyPr wrap="none" anchor="ctr"/>
          <a:lstStyle/>
          <a:p>
            <a:pPr fontAlgn="auto">
              <a:spcBef>
                <a:spcPts val="0"/>
              </a:spcBef>
              <a:spcAft>
                <a:spcPts val="0"/>
              </a:spcAft>
              <a:defRPr/>
            </a:pPr>
            <a:endParaRPr lang="en-US" dirty="0">
              <a:latin typeface="+mn-lt"/>
              <a:ea typeface="+mn-ea"/>
              <a:cs typeface="+mn-cs"/>
            </a:endParaRPr>
          </a:p>
        </p:txBody>
      </p:sp>
      <p:sp>
        <p:nvSpPr>
          <p:cNvPr id="2053" name="Rectangle 3"/>
          <p:cNvSpPr>
            <a:spLocks noGrp="1" noChangeArrowheads="1"/>
          </p:cNvSpPr>
          <p:nvPr>
            <p:ph type="body" idx="1"/>
          </p:nvPr>
        </p:nvSpPr>
        <p:spPr bwMode="auto">
          <a:xfrm>
            <a:off x="685800" y="1549400"/>
            <a:ext cx="7772400" cy="4546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3246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solidFill>
                  <a:srgbClr val="CECECE"/>
                </a:solidFill>
                <a:latin typeface="+mn-lt"/>
                <a:ea typeface="+mn-ea"/>
                <a:cs typeface="+mn-cs"/>
              </a:defRPr>
            </a:lvl1pPr>
          </a:lstStyle>
          <a:p>
            <a:pPr>
              <a:defRPr/>
            </a:pPr>
            <a:fld id="{0F1C0999-D9B3-4FF1-9B21-139BECDCAF86}" type="datetimeFigureOut">
              <a:rPr lang="en-US"/>
              <a:pPr>
                <a:defRPr/>
              </a:pPr>
              <a:t>7/13/2022</a:t>
            </a:fld>
            <a:endParaRPr lang="en-US" dirty="0"/>
          </a:p>
        </p:txBody>
      </p:sp>
      <p:sp>
        <p:nvSpPr>
          <p:cNvPr id="1030" name="Rectangle 6"/>
          <p:cNvSpPr>
            <a:spLocks noGrp="1" noChangeArrowheads="1"/>
          </p:cNvSpPr>
          <p:nvPr>
            <p:ph type="sldNum" sz="quarter" idx="4"/>
          </p:nvPr>
        </p:nvSpPr>
        <p:spPr bwMode="auto">
          <a:xfrm>
            <a:off x="7924800" y="6324600"/>
            <a:ext cx="914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solidFill>
                  <a:srgbClr val="12294C"/>
                </a:solidFill>
                <a:latin typeface="+mn-lt"/>
                <a:ea typeface="+mn-ea"/>
                <a:cs typeface="+mn-cs"/>
              </a:defRPr>
            </a:lvl1pPr>
          </a:lstStyle>
          <a:p>
            <a:pPr>
              <a:defRPr/>
            </a:pPr>
            <a:fld id="{BC0B1039-AFDF-4E38-A49D-4C3F6D0F86A4}" type="slidenum">
              <a:rPr lang="en-US"/>
              <a:pPr>
                <a:defRPr/>
              </a:pPr>
              <a:t>‹#›</a:t>
            </a:fld>
            <a:endParaRPr lang="en-US" dirty="0"/>
          </a:p>
        </p:txBody>
      </p:sp>
      <p:pic>
        <p:nvPicPr>
          <p:cNvPr id="2056" name="Picture 7" descr="CNAssociates-Colorized_NB"/>
          <p:cNvPicPr>
            <a:picLocks noChangeAspect="1" noChangeArrowheads="1"/>
          </p:cNvPicPr>
          <p:nvPr/>
        </p:nvPicPr>
        <p:blipFill>
          <a:blip r:embed="rId13" cstate="print"/>
          <a:srcRect l="9917" t="33844" r="7304" b="36945"/>
          <a:stretch>
            <a:fillRect/>
          </a:stretch>
        </p:blipFill>
        <p:spPr bwMode="auto">
          <a:xfrm>
            <a:off x="533400" y="0"/>
            <a:ext cx="5029200" cy="13319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95" r:id="rId1"/>
    <p:sldLayoutId id="2147483985" r:id="rId2"/>
    <p:sldLayoutId id="2147483986" r:id="rId3"/>
    <p:sldLayoutId id="2147483987" r:id="rId4"/>
    <p:sldLayoutId id="2147483988" r:id="rId5"/>
    <p:sldLayoutId id="2147483989" r:id="rId6"/>
    <p:sldLayoutId id="2147483990" r:id="rId7"/>
    <p:sldLayoutId id="2147483991" r:id="rId8"/>
    <p:sldLayoutId id="2147483992" r:id="rId9"/>
    <p:sldLayoutId id="2147483993" r:id="rId10"/>
    <p:sldLayoutId id="2147483994" r:id="rId11"/>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a:defRPr>
      </a:lvl1pPr>
      <a:lvl2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2pPr>
      <a:lvl3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3pPr>
      <a:lvl4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4pPr>
      <a:lvl5pPr algn="ctr" rtl="0" eaLnBrk="0" fontAlgn="base" hangingPunct="0">
        <a:spcBef>
          <a:spcPct val="0"/>
        </a:spcBef>
        <a:spcAft>
          <a:spcPct val="0"/>
        </a:spcAft>
        <a:defRPr sz="4400">
          <a:solidFill>
            <a:schemeClr val="tx2"/>
          </a:solidFill>
          <a:latin typeface="Arial" charset="0"/>
          <a:ea typeface="ＭＳ Ｐゴシック" pitchFamily="1" charset="-128"/>
          <a:cs typeface="ＭＳ Ｐゴシック"/>
        </a:defRPr>
      </a:lvl5pPr>
      <a:lvl6pPr marL="457200" algn="ctr" rtl="0"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 charset="-128"/>
        </a:defRPr>
      </a:lvl9pPr>
    </p:titleStyle>
    <p:body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charlesnechtem.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inquires@charlesnechtem.com" TargetMode="Externa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1"/>
          <p:cNvSpPr>
            <a:spLocks noGrp="1"/>
          </p:cNvSpPr>
          <p:nvPr>
            <p:ph type="subTitle" idx="1"/>
          </p:nvPr>
        </p:nvSpPr>
        <p:spPr>
          <a:xfrm>
            <a:off x="1447800" y="3505200"/>
            <a:ext cx="6248400" cy="457200"/>
          </a:xfrm>
        </p:spPr>
        <p:txBody>
          <a:bodyPr/>
          <a:lstStyle/>
          <a:p>
            <a:pPr eaLnBrk="1" hangingPunct="1">
              <a:buFont typeface="Times" pitchFamily="18" charset="0"/>
              <a:buNone/>
            </a:pPr>
            <a:r>
              <a:rPr lang="en-US" dirty="0"/>
              <a:t>Caring for the Caregiver</a:t>
            </a:r>
          </a:p>
          <a:p>
            <a:pPr eaLnBrk="1" hangingPunct="1">
              <a:buFont typeface="Times" pitchFamily="18" charset="0"/>
              <a:buNone/>
            </a:pPr>
            <a:endParaRPr lang="en-US" dirty="0"/>
          </a:p>
        </p:txBody>
      </p:sp>
      <p:sp>
        <p:nvSpPr>
          <p:cNvPr id="3" name="Rectangle 2"/>
          <p:cNvSpPr/>
          <p:nvPr/>
        </p:nvSpPr>
        <p:spPr>
          <a:xfrm>
            <a:off x="-76200" y="6400800"/>
            <a:ext cx="5495925" cy="354013"/>
          </a:xfrm>
          <a:prstGeom prst="rect">
            <a:avLst/>
          </a:prstGeom>
        </p:spPr>
        <p:txBody>
          <a:bodyPr>
            <a:spAutoFit/>
          </a:bodyPr>
          <a:lstStyle/>
          <a:p>
            <a:pPr algn="ctr" fontAlgn="auto">
              <a:spcBef>
                <a:spcPts val="0"/>
              </a:spcBef>
              <a:spcAft>
                <a:spcPts val="0"/>
              </a:spcAft>
              <a:defRPr/>
            </a:pPr>
            <a:r>
              <a:rPr lang="en-US" sz="1700" dirty="0">
                <a:solidFill>
                  <a:schemeClr val="bg1">
                    <a:lumMod val="85000"/>
                  </a:schemeClr>
                </a:solidFill>
                <a:latin typeface="+mn-lt"/>
                <a:ea typeface="+mn-ea"/>
                <a:cs typeface="+mn-cs"/>
              </a:rPr>
              <a:t>Presented by  Shaunta Clark</a:t>
            </a:r>
          </a:p>
        </p:txBody>
      </p:sp>
      <p:sp>
        <p:nvSpPr>
          <p:cNvPr id="4100" name="Rectangle 3"/>
          <p:cNvSpPr>
            <a:spLocks noChangeArrowheads="1"/>
          </p:cNvSpPr>
          <p:nvPr/>
        </p:nvSpPr>
        <p:spPr bwMode="auto">
          <a:xfrm>
            <a:off x="5943600" y="6324600"/>
            <a:ext cx="2865438" cy="369888"/>
          </a:xfrm>
          <a:prstGeom prst="rect">
            <a:avLst/>
          </a:prstGeom>
          <a:noFill/>
          <a:ln w="9525">
            <a:noFill/>
            <a:miter lim="800000"/>
            <a:headEnd/>
            <a:tailEnd/>
          </a:ln>
        </p:spPr>
        <p:txBody>
          <a:bodyPr wrap="none">
            <a:spAutoFit/>
          </a:bodyPr>
          <a:lstStyle/>
          <a:p>
            <a:r>
              <a:rPr lang="en-US" dirty="0">
                <a:solidFill>
                  <a:srgbClr val="294A7D"/>
                </a:solidFill>
                <a:latin typeface="Myriad Pro"/>
              </a:rPr>
              <a:t>www.charlesnechtem.com</a:t>
            </a:r>
          </a:p>
        </p:txBody>
      </p:sp>
      <p:sp>
        <p:nvSpPr>
          <p:cNvPr id="5" name="Rounded Rectangle 4"/>
          <p:cNvSpPr/>
          <p:nvPr/>
        </p:nvSpPr>
        <p:spPr bwMode="auto">
          <a:xfrm>
            <a:off x="1295400" y="2362200"/>
            <a:ext cx="6553200" cy="2514600"/>
          </a:xfrm>
          <a:prstGeom prst="roundRect">
            <a:avLst/>
          </a:prstGeom>
          <a:gradFill flip="none" rotWithShape="1">
            <a:gsLst>
              <a:gs pos="0">
                <a:srgbClr val="002060"/>
              </a:gs>
              <a:gs pos="64999">
                <a:srgbClr val="002060"/>
              </a:gs>
              <a:gs pos="100000">
                <a:schemeClr val="bg1">
                  <a:lumMod val="85000"/>
                </a:schemeClr>
              </a:gs>
            </a:gsLst>
            <a:path path="circle">
              <a:fillToRect l="100000" t="100000"/>
            </a:path>
            <a:tileRect r="-100000" b="-100000"/>
          </a:gradFill>
          <a:ln w="9525" cap="flat" cmpd="sng" algn="ctr">
            <a:noFill/>
            <a:prstDash val="solid"/>
            <a:round/>
            <a:headEnd type="none" w="med" len="med"/>
            <a:tailEnd type="none" w="med" len="med"/>
          </a:ln>
          <a:effectLst/>
        </p:spPr>
        <p:txBody>
          <a:bodyPr/>
          <a:lstStyle/>
          <a:p>
            <a:pPr algn="ctr" eaLnBrk="0" hangingPunct="0">
              <a:defRPr/>
            </a:pPr>
            <a:endParaRPr lang="en-US" sz="1400" dirty="0">
              <a:solidFill>
                <a:schemeClr val="bg1">
                  <a:lumMod val="85000"/>
                </a:schemeClr>
              </a:solidFill>
              <a:latin typeface="Britannic Bold" pitchFamily="34" charset="0"/>
              <a:ea typeface="ＭＳ Ｐゴシック" pitchFamily="1" charset="-128"/>
            </a:endParaRPr>
          </a:p>
          <a:p>
            <a:pPr algn="ctr" eaLnBrk="0" hangingPunct="0">
              <a:defRPr/>
            </a:pPr>
            <a:endParaRPr lang="en-US" sz="1400" dirty="0">
              <a:solidFill>
                <a:schemeClr val="bg1">
                  <a:lumMod val="85000"/>
                </a:schemeClr>
              </a:solidFill>
              <a:latin typeface="Britannic Bold" pitchFamily="34" charset="0"/>
              <a:ea typeface="ＭＳ Ｐゴシック" pitchFamily="1" charset="-128"/>
            </a:endParaRPr>
          </a:p>
          <a:p>
            <a:pPr algn="ctr" eaLnBrk="0" hangingPunct="0">
              <a:defRPr/>
            </a:pPr>
            <a:endParaRPr lang="en-US" sz="1400" dirty="0">
              <a:solidFill>
                <a:schemeClr val="bg1">
                  <a:lumMod val="85000"/>
                </a:schemeClr>
              </a:solidFill>
              <a:latin typeface="Britannic Bold" pitchFamily="34" charset="0"/>
              <a:ea typeface="ＭＳ Ｐゴシック" pitchFamily="1" charset="-128"/>
            </a:endParaRPr>
          </a:p>
          <a:p>
            <a:pPr algn="ctr" eaLnBrk="0" hangingPunct="0">
              <a:defRPr/>
            </a:pPr>
            <a:r>
              <a:rPr lang="en-US" sz="3600" dirty="0">
                <a:solidFill>
                  <a:schemeClr val="bg1">
                    <a:lumMod val="85000"/>
                  </a:schemeClr>
                </a:solidFill>
                <a:latin typeface="Britannic Bold" pitchFamily="34" charset="0"/>
                <a:ea typeface="ＭＳ Ｐゴシック" pitchFamily="1" charset="-128"/>
              </a:rPr>
              <a:t>Employee Assistance Program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152400" y="2209800"/>
            <a:ext cx="8839200" cy="2846933"/>
          </a:xfrm>
          <a:prstGeom prst="rect">
            <a:avLst/>
          </a:prstGeom>
          <a:noFill/>
          <a:ln w="9525">
            <a:noFill/>
            <a:miter lim="800000"/>
            <a:headEnd/>
            <a:tailEnd/>
          </a:ln>
        </p:spPr>
        <p:txBody>
          <a:bodyPr wrap="square">
            <a:spAutoFit/>
          </a:bodyPr>
          <a:lstStyle/>
          <a:p>
            <a:pPr algn="ctr" eaLnBrk="0" hangingPunct="0">
              <a:spcBef>
                <a:spcPct val="50000"/>
              </a:spcBef>
            </a:pPr>
            <a:r>
              <a:rPr lang="en-US" sz="4900" b="1" dirty="0">
                <a:solidFill>
                  <a:srgbClr val="230E7C"/>
                </a:solidFill>
                <a:latin typeface="+mj-lt"/>
              </a:rPr>
              <a:t>Employee Assistance Program</a:t>
            </a:r>
          </a:p>
          <a:p>
            <a:pPr algn="ctr" eaLnBrk="0" hangingPunct="0">
              <a:spcBef>
                <a:spcPct val="50000"/>
              </a:spcBef>
            </a:pPr>
            <a:r>
              <a:rPr lang="en-US" sz="5400" b="1" dirty="0">
                <a:solidFill>
                  <a:srgbClr val="230E7C"/>
                </a:solidFill>
                <a:latin typeface="+mj-lt"/>
              </a:rPr>
              <a:t>1-800-531-0200</a:t>
            </a:r>
          </a:p>
        </p:txBody>
      </p:sp>
      <p:sp>
        <p:nvSpPr>
          <p:cNvPr id="4" name="TextBox 3">
            <a:extLst>
              <a:ext uri="{FF2B5EF4-FFF2-40B4-BE49-F238E27FC236}">
                <a16:creationId xmlns:a16="http://schemas.microsoft.com/office/drawing/2014/main" id="{E5EB3ACC-10CC-426B-AFEA-9CFBF2873A05}"/>
              </a:ext>
            </a:extLst>
          </p:cNvPr>
          <p:cNvSpPr txBox="1"/>
          <p:nvPr/>
        </p:nvSpPr>
        <p:spPr>
          <a:xfrm>
            <a:off x="457200" y="6324600"/>
            <a:ext cx="3657600" cy="369332"/>
          </a:xfrm>
          <a:prstGeom prst="rect">
            <a:avLst/>
          </a:prstGeom>
          <a:noFill/>
        </p:spPr>
        <p:txBody>
          <a:bodyPr wrap="square">
            <a:spAutoFit/>
          </a:bodyPr>
          <a:lstStyle/>
          <a:p>
            <a:r>
              <a:rPr lang="en-US" sz="1800" dirty="0">
                <a:solidFill>
                  <a:schemeClr val="bg1"/>
                </a:solidFill>
                <a:ea typeface="ＭＳ Ｐゴシック"/>
                <a:cs typeface="ＭＳ Ｐゴシック"/>
              </a:rPr>
              <a:t>www.charlesnechtem.com </a:t>
            </a:r>
            <a:endParaRPr lang="en-US" dirty="0">
              <a:solidFill>
                <a:schemeClr val="bg1"/>
              </a:solidFill>
            </a:endParaRPr>
          </a:p>
        </p:txBody>
      </p:sp>
      <p:pic>
        <p:nvPicPr>
          <p:cNvPr id="5" name="Picture 4" descr="CNassociates ligo1.jpg">
            <a:extLst>
              <a:ext uri="{FF2B5EF4-FFF2-40B4-BE49-F238E27FC236}">
                <a16:creationId xmlns:a16="http://schemas.microsoft.com/office/drawing/2014/main" id="{8A7C4291-5973-4F50-A8D1-9AE776763543}"/>
              </a:ext>
            </a:extLst>
          </p:cNvPr>
          <p:cNvPicPr>
            <a:picLocks noChangeAspect="1"/>
          </p:cNvPicPr>
          <p:nvPr/>
        </p:nvPicPr>
        <p:blipFill>
          <a:blip r:embed="rId3" cstate="print">
            <a:lum contrast="30000"/>
          </a:blip>
          <a:stretch>
            <a:fillRect/>
          </a:stretch>
        </p:blipFill>
        <p:spPr>
          <a:xfrm>
            <a:off x="7704972" y="6324600"/>
            <a:ext cx="1286628" cy="369332"/>
          </a:xfrm>
          <a:prstGeom prst="rect">
            <a:avLst/>
          </a:prstGeom>
          <a:ln>
            <a:noFill/>
          </a:ln>
          <a:effectLst>
            <a:softEdge rad="31750"/>
          </a:effectLst>
        </p:spPr>
      </p:pic>
      <p:pic>
        <p:nvPicPr>
          <p:cNvPr id="6" name="Picture 5" descr="Graphical user interface, application&#10;&#10;Description automatically generated">
            <a:extLst>
              <a:ext uri="{FF2B5EF4-FFF2-40B4-BE49-F238E27FC236}">
                <a16:creationId xmlns:a16="http://schemas.microsoft.com/office/drawing/2014/main" id="{0CA36A7B-A9F9-4BFE-B22F-750E9623ECCD}"/>
              </a:ext>
            </a:extLst>
          </p:cNvPr>
          <p:cNvPicPr>
            <a:picLocks noChangeAspect="1"/>
          </p:cNvPicPr>
          <p:nvPr/>
        </p:nvPicPr>
        <p:blipFill rotWithShape="1">
          <a:blip r:embed="rId4"/>
          <a:srcRect l="40064" t="48818" r="41667" b="38460"/>
          <a:stretch/>
        </p:blipFill>
        <p:spPr bwMode="auto">
          <a:xfrm>
            <a:off x="3648076" y="5243948"/>
            <a:ext cx="2557462" cy="918727"/>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8196"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8197" name="TextBox 4"/>
          <p:cNvSpPr txBox="1">
            <a:spLocks noChangeArrowheads="1"/>
          </p:cNvSpPr>
          <p:nvPr/>
        </p:nvSpPr>
        <p:spPr bwMode="auto">
          <a:xfrm>
            <a:off x="0" y="160244"/>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8198"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8199"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200"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201"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endParaRPr>
          </a:p>
        </p:txBody>
      </p:sp>
      <p:sp>
        <p:nvSpPr>
          <p:cNvPr id="8203"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rPr>
              <a:t>     </a:t>
            </a:r>
            <a:r>
              <a:rPr lang="en-US" sz="1400">
                <a:solidFill>
                  <a:srgbClr val="002060"/>
                </a:solidFill>
              </a:rPr>
              <a:t>www.charlesnechtem.com                                                 </a:t>
            </a:r>
            <a:endParaRPr lang="en-US" dirty="0">
              <a:solidFill>
                <a:srgbClr val="002060"/>
              </a:solidFill>
            </a:endParaRPr>
          </a:p>
          <a:p>
            <a:pPr>
              <a:defRPr/>
            </a:pPr>
            <a:r>
              <a:rPr lang="en-US" dirty="0">
                <a:solidFill>
                  <a:srgbClr val="002060"/>
                </a:solidFill>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ndParaRPr>
          </a:p>
        </p:txBody>
      </p:sp>
      <p:sp>
        <p:nvSpPr>
          <p:cNvPr id="8208" name="Rectangle 16"/>
          <p:cNvSpPr>
            <a:spLocks noChangeArrowheads="1"/>
          </p:cNvSpPr>
          <p:nvPr/>
        </p:nvSpPr>
        <p:spPr bwMode="auto">
          <a:xfrm>
            <a:off x="533400" y="1143000"/>
            <a:ext cx="8148638" cy="1046163"/>
          </a:xfrm>
          <a:prstGeom prst="rect">
            <a:avLst/>
          </a:prstGeom>
          <a:noFill/>
          <a:ln w="9525">
            <a:noFill/>
            <a:miter lim="800000"/>
            <a:headEnd/>
            <a:tailEnd/>
          </a:ln>
        </p:spPr>
        <p:txBody>
          <a:bodyPr>
            <a:spAutoFit/>
          </a:bodyPr>
          <a:lstStyle/>
          <a:p>
            <a:endParaRPr lang="en-US" sz="2000" dirty="0"/>
          </a:p>
          <a:p>
            <a:pPr>
              <a:buClr>
                <a:srgbClr val="002E8A"/>
              </a:buClr>
            </a:pPr>
            <a:endParaRPr lang="en-US" sz="2400" dirty="0">
              <a:cs typeface="Arial" pitchFamily="34" charset="0"/>
            </a:endParaRPr>
          </a:p>
          <a:p>
            <a:endParaRPr lang="en-US" dirty="0"/>
          </a:p>
        </p:txBody>
      </p:sp>
      <p:sp>
        <p:nvSpPr>
          <p:cNvPr id="17" name="Rectangle 16"/>
          <p:cNvSpPr/>
          <p:nvPr/>
        </p:nvSpPr>
        <p:spPr>
          <a:xfrm>
            <a:off x="419100" y="795524"/>
            <a:ext cx="8458200" cy="1754326"/>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a:ln w="11430"/>
                <a:solidFill>
                  <a:srgbClr val="002E8A"/>
                </a:solidFill>
                <a:effectLst>
                  <a:outerShdw blurRad="50800" dist="39000" dir="5460000" algn="tl">
                    <a:srgbClr val="000000">
                      <a:alpha val="38000"/>
                    </a:srgbClr>
                  </a:outerShdw>
                </a:effectLst>
                <a:cs typeface="Arial" pitchFamily="34" charset="0"/>
              </a:rPr>
              <a:t>Employee Assistance Program</a:t>
            </a:r>
          </a:p>
          <a:p>
            <a:pPr algn="ctr">
              <a:defRPr/>
            </a:pPr>
            <a:r>
              <a:rPr lang="en-US" sz="3600" b="1" dirty="0">
                <a:ln w="11430"/>
                <a:solidFill>
                  <a:srgbClr val="002E8A"/>
                </a:solidFill>
                <a:effectLst>
                  <a:outerShdw blurRad="50800" dist="39000" dir="5460000" algn="tl">
                    <a:srgbClr val="000000">
                      <a:alpha val="38000"/>
                    </a:srgbClr>
                  </a:outerShdw>
                </a:effectLst>
                <a:cs typeface="Arial" pitchFamily="34" charset="0"/>
              </a:rPr>
              <a:t>1-800-531-0200</a:t>
            </a:r>
          </a:p>
          <a:p>
            <a:pPr algn="ctr">
              <a:defRPr/>
            </a:pPr>
            <a:endParaRPr lang="en-US" sz="3600" b="1" dirty="0">
              <a:ln w="11430"/>
              <a:solidFill>
                <a:srgbClr val="002E8A"/>
              </a:solidFill>
              <a:effectLst>
                <a:outerShdw blurRad="50800" dist="39000" dir="5460000" algn="tl">
                  <a:srgbClr val="000000">
                    <a:alpha val="38000"/>
                  </a:srgbClr>
                </a:outerShdw>
              </a:effectLst>
            </a:endParaRPr>
          </a:p>
        </p:txBody>
      </p:sp>
      <p:sp>
        <p:nvSpPr>
          <p:cNvPr id="19" name="TextBox 18"/>
          <p:cNvSpPr txBox="1"/>
          <p:nvPr/>
        </p:nvSpPr>
        <p:spPr>
          <a:xfrm>
            <a:off x="0" y="1688856"/>
            <a:ext cx="4572000" cy="4729500"/>
          </a:xfrm>
          <a:prstGeom prst="rect">
            <a:avLst/>
          </a:prstGeom>
          <a:noFill/>
        </p:spPr>
        <p:txBody>
          <a:bodyPr wrap="square" rtlCol="0">
            <a:spAutoFit/>
          </a:bodyPr>
          <a:lstStyle/>
          <a:p>
            <a:pPr marL="1200150" lvl="2" indent="-285750">
              <a:spcAft>
                <a:spcPts val="200"/>
              </a:spcAft>
              <a:buFont typeface="Wingdings" panose="05000000000000000000" pitchFamily="2" charset="2"/>
              <a:buChar char="§"/>
            </a:pPr>
            <a:endParaRPr lang="en-US" sz="1600" b="1" dirty="0">
              <a:solidFill>
                <a:schemeClr val="accent2"/>
              </a:solidFill>
            </a:endParaRPr>
          </a:p>
          <a:p>
            <a:pPr marL="1200150" lvl="2" indent="-285750">
              <a:spcAft>
                <a:spcPts val="200"/>
              </a:spcAft>
              <a:buFont typeface="Wingdings" panose="05000000000000000000" pitchFamily="2" charset="2"/>
              <a:buChar char="§"/>
            </a:pPr>
            <a:r>
              <a:rPr lang="en-US" sz="1600" b="1" dirty="0">
                <a:solidFill>
                  <a:schemeClr val="accent2"/>
                </a:solidFill>
              </a:rPr>
              <a:t>24 Hour Confidential Support Service</a:t>
            </a:r>
          </a:p>
          <a:p>
            <a:pPr marL="1200150" lvl="2" indent="-285750">
              <a:spcAft>
                <a:spcPts val="200"/>
              </a:spcAft>
              <a:buFont typeface="Wingdings" panose="05000000000000000000" pitchFamily="2" charset="2"/>
              <a:buChar char="§"/>
            </a:pPr>
            <a:endParaRPr lang="en-US" sz="1600" b="1" dirty="0">
              <a:solidFill>
                <a:schemeClr val="accent2"/>
              </a:solidFill>
            </a:endParaRPr>
          </a:p>
          <a:p>
            <a:pPr marL="1200150" lvl="2" indent="-285750">
              <a:spcAft>
                <a:spcPts val="200"/>
              </a:spcAft>
              <a:buFont typeface="Wingdings" panose="05000000000000000000" pitchFamily="2" charset="2"/>
              <a:buChar char="§"/>
            </a:pPr>
            <a:r>
              <a:rPr lang="en-US" sz="1600" b="1" dirty="0">
                <a:solidFill>
                  <a:schemeClr val="accent2"/>
                </a:solidFill>
              </a:rPr>
              <a:t>English, Spanish, and all other languages</a:t>
            </a:r>
          </a:p>
          <a:p>
            <a:pPr marL="1200150" lvl="2" indent="-285750">
              <a:spcAft>
                <a:spcPts val="200"/>
              </a:spcAft>
              <a:buFont typeface="Wingdings" panose="05000000000000000000" pitchFamily="2" charset="2"/>
              <a:buChar char="§"/>
            </a:pPr>
            <a:endParaRPr lang="en-US" sz="1600" b="1" dirty="0">
              <a:solidFill>
                <a:schemeClr val="accent2"/>
              </a:solidFill>
            </a:endParaRPr>
          </a:p>
          <a:p>
            <a:pPr marL="1200150" lvl="2" indent="-285750">
              <a:spcAft>
                <a:spcPts val="200"/>
              </a:spcAft>
              <a:buFont typeface="Wingdings" panose="05000000000000000000" pitchFamily="2" charset="2"/>
              <a:buChar char="§"/>
            </a:pPr>
            <a:r>
              <a:rPr lang="en-US" sz="1600" b="1" dirty="0">
                <a:solidFill>
                  <a:schemeClr val="accent2"/>
                </a:solidFill>
              </a:rPr>
              <a:t>Over 100,000 therapists in-network</a:t>
            </a:r>
          </a:p>
          <a:p>
            <a:pPr marL="1200150" lvl="2" indent="-285750">
              <a:spcAft>
                <a:spcPts val="200"/>
              </a:spcAft>
              <a:buFont typeface="Wingdings" panose="05000000000000000000" pitchFamily="2" charset="2"/>
              <a:buChar char="§"/>
            </a:pPr>
            <a:endParaRPr lang="en-US" sz="1600" b="1" dirty="0">
              <a:solidFill>
                <a:schemeClr val="accent2"/>
              </a:solidFill>
            </a:endParaRPr>
          </a:p>
          <a:p>
            <a:pPr marL="1200150" lvl="2" indent="-285750">
              <a:buFont typeface="Wingdings" panose="05000000000000000000" pitchFamily="2" charset="2"/>
              <a:buChar char="§"/>
            </a:pPr>
            <a:r>
              <a:rPr lang="en-US" sz="1600" b="1" dirty="0">
                <a:solidFill>
                  <a:schemeClr val="accent2"/>
                </a:solidFill>
              </a:rPr>
              <a:t>Face-to-face counseling sessions for employees  and  household family members</a:t>
            </a:r>
          </a:p>
          <a:p>
            <a:pPr marL="1200150" lvl="2" indent="-285750">
              <a:spcAft>
                <a:spcPts val="200"/>
              </a:spcAft>
              <a:buFont typeface="Wingdings" panose="05000000000000000000" pitchFamily="2" charset="2"/>
              <a:buChar char="§"/>
            </a:pPr>
            <a:endParaRPr lang="en-US" sz="1600" b="1" dirty="0">
              <a:solidFill>
                <a:schemeClr val="accent2"/>
              </a:solidFill>
            </a:endParaRPr>
          </a:p>
          <a:p>
            <a:pPr marL="1200150" lvl="2" indent="-285750">
              <a:buFont typeface="Wingdings" panose="05000000000000000000" pitchFamily="2" charset="2"/>
              <a:buChar char="§"/>
            </a:pPr>
            <a:r>
              <a:rPr lang="en-US" sz="1600" b="1" dirty="0">
                <a:solidFill>
                  <a:schemeClr val="accent2"/>
                </a:solidFill>
              </a:rPr>
              <a:t>E-Counseling and Comprehensive, User-Friendly Website and Mobile App </a:t>
            </a:r>
          </a:p>
          <a:p>
            <a:pPr lvl="8">
              <a:spcAft>
                <a:spcPts val="200"/>
              </a:spcAft>
              <a:buFont typeface="Wingdings" pitchFamily="2" charset="2"/>
              <a:buChar char="Ø"/>
            </a:pPr>
            <a:endParaRPr lang="en-US" sz="1600" dirty="0"/>
          </a:p>
        </p:txBody>
      </p:sp>
      <p:sp>
        <p:nvSpPr>
          <p:cNvPr id="23" name="TextBox 22"/>
          <p:cNvSpPr txBox="1"/>
          <p:nvPr/>
        </p:nvSpPr>
        <p:spPr>
          <a:xfrm>
            <a:off x="4950619" y="2117477"/>
            <a:ext cx="3886200" cy="3652282"/>
          </a:xfrm>
          <a:prstGeom prst="rect">
            <a:avLst/>
          </a:prstGeom>
          <a:noFill/>
        </p:spPr>
        <p:txBody>
          <a:bodyPr wrap="square" rtlCol="0">
            <a:spAutoFit/>
          </a:bodyPr>
          <a:lstStyle/>
          <a:p>
            <a:pPr marL="395287" lvl="1" indent="-285750">
              <a:spcBef>
                <a:spcPts val="400"/>
              </a:spcBef>
              <a:buClr>
                <a:srgbClr val="002E8A"/>
              </a:buClr>
              <a:buSzPct val="100000"/>
              <a:buFont typeface="Wingdings" panose="05000000000000000000" pitchFamily="2" charset="2"/>
              <a:buChar char="§"/>
            </a:pPr>
            <a:r>
              <a:rPr lang="en-US" sz="1600" b="1" dirty="0">
                <a:solidFill>
                  <a:schemeClr val="accent2"/>
                </a:solidFill>
                <a:cs typeface="Arial" pitchFamily="34" charset="0"/>
              </a:rPr>
              <a:t>IMMEDIATE access to counselors without the use of hold services</a:t>
            </a:r>
          </a:p>
          <a:p>
            <a:pPr marL="1766887" lvl="4" indent="-285750">
              <a:spcBef>
                <a:spcPts val="400"/>
              </a:spcBef>
              <a:buClr>
                <a:srgbClr val="002E8A"/>
              </a:buClr>
              <a:buSzPct val="100000"/>
              <a:buFont typeface="Wingdings" panose="05000000000000000000" pitchFamily="2" charset="2"/>
              <a:buChar char="§"/>
            </a:pPr>
            <a:endParaRPr lang="en-US" sz="1600" b="1" dirty="0">
              <a:solidFill>
                <a:schemeClr val="accent2"/>
              </a:solidFill>
              <a:cs typeface="Arial" pitchFamily="34" charset="0"/>
            </a:endParaRPr>
          </a:p>
          <a:p>
            <a:pPr marL="395287" lvl="1" indent="-285750">
              <a:spcBef>
                <a:spcPts val="400"/>
              </a:spcBef>
              <a:buClr>
                <a:srgbClr val="002E8A"/>
              </a:buClr>
              <a:buSzPct val="100000"/>
              <a:buFont typeface="Wingdings" panose="05000000000000000000" pitchFamily="2" charset="2"/>
              <a:buChar char="§"/>
            </a:pPr>
            <a:r>
              <a:rPr lang="en-US" sz="1600" b="1" dirty="0">
                <a:solidFill>
                  <a:schemeClr val="accent2"/>
                </a:solidFill>
                <a:cs typeface="Arial" pitchFamily="34" charset="0"/>
              </a:rPr>
              <a:t>Masters and Ph.D. level clinicians and nurses  with a minimum of 5 years experience</a:t>
            </a:r>
          </a:p>
          <a:p>
            <a:pPr marL="395287" lvl="1" indent="-285750">
              <a:spcBef>
                <a:spcPts val="400"/>
              </a:spcBef>
              <a:buClr>
                <a:srgbClr val="002E8A"/>
              </a:buClr>
              <a:buSzPct val="100000"/>
              <a:buFont typeface="Wingdings" panose="05000000000000000000" pitchFamily="2" charset="2"/>
              <a:buChar char="§"/>
            </a:pPr>
            <a:endParaRPr lang="en-US" sz="1600" b="1" dirty="0">
              <a:solidFill>
                <a:schemeClr val="accent2"/>
              </a:solidFill>
              <a:cs typeface="Arial" pitchFamily="34" charset="0"/>
            </a:endParaRPr>
          </a:p>
          <a:p>
            <a:pPr marL="395287" lvl="1" indent="-285750">
              <a:spcBef>
                <a:spcPts val="400"/>
              </a:spcBef>
              <a:buClr>
                <a:srgbClr val="002E8A"/>
              </a:buClr>
              <a:buSzPct val="100000"/>
              <a:buFont typeface="Wingdings" panose="05000000000000000000" pitchFamily="2" charset="2"/>
              <a:buChar char="§"/>
            </a:pPr>
            <a:r>
              <a:rPr lang="en-US" sz="1600" b="1" dirty="0">
                <a:solidFill>
                  <a:schemeClr val="accent2"/>
                </a:solidFill>
                <a:cs typeface="Arial" pitchFamily="34" charset="0"/>
              </a:rPr>
              <a:t>Provide referrals to specially trained   clinicians with follow-up services</a:t>
            </a:r>
          </a:p>
          <a:p>
            <a:pPr marL="395287" lvl="1" indent="-285750">
              <a:spcBef>
                <a:spcPts val="400"/>
              </a:spcBef>
              <a:buClr>
                <a:srgbClr val="002E8A"/>
              </a:buClr>
              <a:buSzPct val="100000"/>
              <a:buFont typeface="Wingdings" panose="05000000000000000000" pitchFamily="2" charset="2"/>
              <a:buChar char="§"/>
            </a:pPr>
            <a:endParaRPr lang="en-US" sz="1600" b="1" dirty="0">
              <a:solidFill>
                <a:schemeClr val="accent2"/>
              </a:solidFill>
              <a:cs typeface="Arial" pitchFamily="34" charset="0"/>
            </a:endParaRPr>
          </a:p>
          <a:p>
            <a:pPr marL="395287" lvl="1" indent="-285750">
              <a:spcBef>
                <a:spcPts val="400"/>
              </a:spcBef>
              <a:buClr>
                <a:srgbClr val="002E8A"/>
              </a:buClr>
              <a:buSzPct val="100000"/>
              <a:buFont typeface="Wingdings" panose="05000000000000000000" pitchFamily="2" charset="2"/>
              <a:buChar char="§"/>
            </a:pPr>
            <a:r>
              <a:rPr lang="en-US" sz="1600" b="1" dirty="0">
                <a:solidFill>
                  <a:schemeClr val="accent2"/>
                </a:solidFill>
              </a:rPr>
              <a:t>Hand-held resource referral</a:t>
            </a:r>
          </a:p>
          <a:p>
            <a:pPr marL="365125" lvl="1" indent="-255588">
              <a:spcBef>
                <a:spcPts val="400"/>
              </a:spcBef>
              <a:buClr>
                <a:srgbClr val="002E8A"/>
              </a:buClr>
              <a:buSzPct val="100000"/>
              <a:buFont typeface="Wingdings" pitchFamily="2" charset="2"/>
              <a:buChar char="Ø"/>
            </a:pPr>
            <a:endParaRPr lang="en-US" sz="1600" dirty="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6147"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6148"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6149"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6150"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6151"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6152"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6154"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6159" name="Rectangle 16"/>
          <p:cNvSpPr>
            <a:spLocks noChangeArrowheads="1"/>
          </p:cNvSpPr>
          <p:nvPr/>
        </p:nvSpPr>
        <p:spPr bwMode="auto">
          <a:xfrm>
            <a:off x="497681" y="1123486"/>
            <a:ext cx="8148638" cy="1046163"/>
          </a:xfrm>
          <a:prstGeom prst="rect">
            <a:avLst/>
          </a:prstGeom>
          <a:noFill/>
          <a:ln w="9525">
            <a:noFill/>
            <a:miter lim="800000"/>
            <a:headEnd/>
            <a:tailEnd/>
          </a:ln>
        </p:spPr>
        <p:txBody>
          <a:bodyPr>
            <a:spAutoFit/>
          </a:bodyPr>
          <a:lstStyle/>
          <a:p>
            <a:endParaRPr lang="en-US" sz="2000" dirty="0"/>
          </a:p>
          <a:p>
            <a:pPr>
              <a:buClr>
                <a:srgbClr val="002E8A"/>
              </a:buClr>
            </a:pPr>
            <a:endParaRPr lang="en-US" sz="2400" dirty="0"/>
          </a:p>
          <a:p>
            <a:endParaRPr lang="en-US" dirty="0"/>
          </a:p>
        </p:txBody>
      </p:sp>
      <p:sp>
        <p:nvSpPr>
          <p:cNvPr id="21" name="Title 1">
            <a:extLst>
              <a:ext uri="{FF2B5EF4-FFF2-40B4-BE49-F238E27FC236}">
                <a16:creationId xmlns:a16="http://schemas.microsoft.com/office/drawing/2014/main" id="{C49FCF59-192C-4026-9380-F1587279FF41}"/>
              </a:ext>
            </a:extLst>
          </p:cNvPr>
          <p:cNvSpPr>
            <a:spLocks noGrp="1"/>
          </p:cNvSpPr>
          <p:nvPr>
            <p:ph type="title"/>
          </p:nvPr>
        </p:nvSpPr>
        <p:spPr>
          <a:xfrm>
            <a:off x="896657" y="1003508"/>
            <a:ext cx="7010400" cy="685800"/>
          </a:xfrm>
        </p:spPr>
        <p:txBody>
          <a:bodyPr/>
          <a:lstStyle/>
          <a:p>
            <a:pPr lvl="1" algn="l"/>
            <a:r>
              <a:rPr lang="en-US" sz="3200" b="1" dirty="0">
                <a:solidFill>
                  <a:srgbClr val="00297A"/>
                </a:solidFill>
                <a:ea typeface="ＭＳ Ｐゴシック"/>
              </a:rPr>
              <a:t>On-staff Clinicians Experience</a:t>
            </a:r>
            <a:br>
              <a:rPr lang="en-US" sz="2000" dirty="0">
                <a:solidFill>
                  <a:srgbClr val="000000"/>
                </a:solidFill>
                <a:ea typeface="ＭＳ Ｐゴシック"/>
              </a:rPr>
            </a:br>
            <a:endParaRPr lang="en-US" dirty="0"/>
          </a:p>
        </p:txBody>
      </p:sp>
      <p:sp>
        <p:nvSpPr>
          <p:cNvPr id="23" name="Content Placeholder 3">
            <a:extLst>
              <a:ext uri="{FF2B5EF4-FFF2-40B4-BE49-F238E27FC236}">
                <a16:creationId xmlns:a16="http://schemas.microsoft.com/office/drawing/2014/main" id="{CD23C95A-1E99-4B02-AD29-F29CBE6179DF}"/>
              </a:ext>
            </a:extLst>
          </p:cNvPr>
          <p:cNvSpPr>
            <a:spLocks noGrp="1"/>
          </p:cNvSpPr>
          <p:nvPr>
            <p:ph sz="half" idx="1"/>
          </p:nvPr>
        </p:nvSpPr>
        <p:spPr>
          <a:xfrm>
            <a:off x="295835" y="1637836"/>
            <a:ext cx="3810000" cy="4264773"/>
          </a:xfrm>
        </p:spPr>
        <p:txBody>
          <a:bodyPr/>
          <a:lstStyle/>
          <a:p>
            <a:pPr lvl="1">
              <a:buClr>
                <a:srgbClr val="2D2D8A"/>
              </a:buClr>
              <a:tabLst>
                <a:tab pos="457200" algn="l"/>
              </a:tabLst>
              <a:defRPr/>
            </a:pPr>
            <a:r>
              <a:rPr lang="en-US" sz="1600" dirty="0">
                <a:solidFill>
                  <a:srgbClr val="00297A"/>
                </a:solidFill>
                <a:ea typeface="Calibri" pitchFamily="34" charset="0"/>
                <a:cs typeface="Times New Roman" pitchFamily="18" charset="0"/>
              </a:rPr>
              <a:t> </a:t>
            </a:r>
            <a:r>
              <a:rPr lang="en-US" sz="1600" dirty="0">
                <a:solidFill>
                  <a:srgbClr val="00297A"/>
                </a:solidFill>
                <a:latin typeface="+mj-lt"/>
                <a:ea typeface="Calibri" pitchFamily="34" charset="0"/>
                <a:cs typeface="Times New Roman" pitchFamily="18" charset="0"/>
              </a:rPr>
              <a:t>Adoption</a:t>
            </a:r>
          </a:p>
          <a:p>
            <a:pPr lvl="1">
              <a:buClr>
                <a:srgbClr val="2D2D8A"/>
              </a:buClr>
              <a:tabLst>
                <a:tab pos="457200" algn="l"/>
              </a:tabLst>
              <a:defRPr/>
            </a:pPr>
            <a:r>
              <a:rPr lang="en-US" sz="1600" dirty="0">
                <a:solidFill>
                  <a:srgbClr val="00297A"/>
                </a:solidFill>
                <a:latin typeface="+mj-lt"/>
                <a:cs typeface="Times New Roman" pitchFamily="18" charset="0"/>
              </a:rPr>
              <a:t> ADHD</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Anger Management</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Anxiety/Panic/Stress</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Autism</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Child/Adolescent/Family</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Depression</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Developmental Disabilities</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Disability</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Domestic Violence</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Eating Disorders</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Fitness for Duty</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Gambling</a:t>
            </a:r>
            <a:endParaRPr lang="en-US" sz="1600" dirty="0">
              <a:solidFill>
                <a:srgbClr val="00297A"/>
              </a:solidFill>
              <a:latin typeface="+mj-lt"/>
            </a:endParaRP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Gay/Lesbian/Transgender</a:t>
            </a:r>
          </a:p>
          <a:p>
            <a:pPr lvl="1">
              <a:buClr>
                <a:srgbClr val="2D2D8A"/>
              </a:buClr>
              <a:tabLst>
                <a:tab pos="457200" algn="l"/>
              </a:tabLst>
              <a:defRPr/>
            </a:pPr>
            <a:r>
              <a:rPr lang="en-US" sz="1600" dirty="0">
                <a:solidFill>
                  <a:srgbClr val="00297A"/>
                </a:solidFill>
                <a:latin typeface="+mj-lt"/>
                <a:ea typeface="Calibri" pitchFamily="34" charset="0"/>
                <a:cs typeface="Times New Roman" pitchFamily="18" charset="0"/>
              </a:rPr>
              <a:t> Grief </a:t>
            </a:r>
            <a:endParaRPr lang="en-US" sz="1600" dirty="0">
              <a:solidFill>
                <a:srgbClr val="00297A"/>
              </a:solidFill>
              <a:latin typeface="+mj-lt"/>
            </a:endParaRPr>
          </a:p>
          <a:p>
            <a:pPr lvl="1">
              <a:buClr>
                <a:srgbClr val="2D2D8A"/>
              </a:buClr>
              <a:tabLst>
                <a:tab pos="457200" algn="l"/>
              </a:tabLst>
              <a:defRPr/>
            </a:pPr>
            <a:endParaRPr lang="en-US" sz="1500" dirty="0">
              <a:solidFill>
                <a:srgbClr val="00297A"/>
              </a:solidFill>
              <a:latin typeface="+mj-lt"/>
            </a:endParaRPr>
          </a:p>
        </p:txBody>
      </p:sp>
      <p:sp>
        <p:nvSpPr>
          <p:cNvPr id="25" name="Content Placeholder 4">
            <a:extLst>
              <a:ext uri="{FF2B5EF4-FFF2-40B4-BE49-F238E27FC236}">
                <a16:creationId xmlns:a16="http://schemas.microsoft.com/office/drawing/2014/main" id="{37C763A6-EB81-4256-928B-B14971D8F2A5}"/>
              </a:ext>
            </a:extLst>
          </p:cNvPr>
          <p:cNvSpPr txBox="1">
            <a:spLocks/>
          </p:cNvSpPr>
          <p:nvPr/>
        </p:nvSpPr>
        <p:spPr>
          <a:xfrm>
            <a:off x="4397001" y="1761218"/>
            <a:ext cx="4417219" cy="4343400"/>
          </a:xfrm>
          <a:prstGeom prst="rect">
            <a:avLst/>
          </a:prstGeom>
        </p:spPr>
        <p:txBody>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Group Counseling</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Job Performance/Interpersonal Conflicts</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Marital/Relationship/Family/Divorce</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Medical Concerns/Problems</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Mental Health Disorders</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Parenting Issues</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PTSD</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Self-Esteem</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Sexual Abuse/Rape</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Sexual Issues/Gender Identity </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Substance Abuse</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ea typeface="Calibri" pitchFamily="34" charset="0"/>
                <a:cs typeface="Times New Roman" pitchFamily="18" charset="0"/>
              </a:rPr>
              <a:t> Suicidal Ideation</a:t>
            </a:r>
          </a:p>
          <a:p>
            <a:pPr>
              <a:buClr>
                <a:srgbClr val="2D2D8A"/>
              </a:buClr>
              <a:buFont typeface="Wingdings" panose="05000000000000000000" pitchFamily="2" charset="2"/>
              <a:buChar char="§"/>
              <a:tabLst>
                <a:tab pos="457200" algn="l"/>
              </a:tabLst>
              <a:defRPr/>
            </a:pPr>
            <a:r>
              <a:rPr lang="en-US" sz="1600" kern="0" dirty="0">
                <a:solidFill>
                  <a:srgbClr val="00297A"/>
                </a:solidFill>
                <a:latin typeface="+mj-lt"/>
                <a:cs typeface="Times New Roman" pitchFamily="18" charset="0"/>
              </a:rPr>
              <a:t> Workplace Conflict or Violence </a:t>
            </a:r>
            <a:endParaRPr lang="en-US" sz="1600" kern="0" dirty="0">
              <a:solidFill>
                <a:srgbClr val="00297A"/>
              </a:solidFill>
              <a:latin typeface="+mj-lt"/>
            </a:endParaRPr>
          </a:p>
          <a:p>
            <a:pPr>
              <a:buClr>
                <a:srgbClr val="2D2D8A"/>
              </a:buClr>
              <a:buFont typeface="Wingdings" panose="05000000000000000000" pitchFamily="2" charset="2"/>
              <a:buChar char="§"/>
              <a:tabLst>
                <a:tab pos="457200" algn="l"/>
              </a:tabLst>
              <a:defRPr/>
            </a:pPr>
            <a:endParaRPr lang="en-US" kern="0" dirty="0">
              <a:solidFill>
                <a:srgbClr val="00297A"/>
              </a:solidFill>
            </a:endParaRPr>
          </a:p>
        </p:txBody>
      </p:sp>
    </p:spTree>
    <p:extLst>
      <p:ext uri="{BB962C8B-B14F-4D97-AF65-F5344CB8AC3E}">
        <p14:creationId xmlns:p14="http://schemas.microsoft.com/office/powerpoint/2010/main" val="496515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5123"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5124"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5125"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5126"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5127" name="TextBox 10"/>
          <p:cNvSpPr txBox="1">
            <a:spLocks noChangeArrowheads="1"/>
          </p:cNvSpPr>
          <p:nvPr/>
        </p:nvSpPr>
        <p:spPr bwMode="auto">
          <a:xfrm>
            <a:off x="1371600" y="9144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5129"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1350"/>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5133" name="Rectangle 14"/>
          <p:cNvSpPr>
            <a:spLocks noChangeArrowheads="1"/>
          </p:cNvSpPr>
          <p:nvPr/>
        </p:nvSpPr>
        <p:spPr bwMode="auto">
          <a:xfrm>
            <a:off x="457200" y="1219200"/>
            <a:ext cx="8153400" cy="1016000"/>
          </a:xfrm>
          <a:prstGeom prst="rect">
            <a:avLst/>
          </a:prstGeom>
          <a:noFill/>
          <a:ln w="9525">
            <a:noFill/>
            <a:miter lim="800000"/>
            <a:headEnd/>
            <a:tailEnd/>
          </a:ln>
        </p:spPr>
        <p:txBody>
          <a:bodyPr>
            <a:spAutoFit/>
          </a:bodyPr>
          <a:lstStyle/>
          <a:p>
            <a:pPr>
              <a:buClr>
                <a:srgbClr val="002E8A"/>
              </a:buClr>
            </a:pPr>
            <a:endParaRPr lang="en-US" sz="2400" dirty="0"/>
          </a:p>
          <a:p>
            <a:endParaRPr lang="en-US" dirty="0"/>
          </a:p>
          <a:p>
            <a:endParaRPr lang="en-US" dirty="0"/>
          </a:p>
        </p:txBody>
      </p:sp>
      <p:sp>
        <p:nvSpPr>
          <p:cNvPr id="5134" name="Rectangle 15"/>
          <p:cNvSpPr>
            <a:spLocks noChangeArrowheads="1"/>
          </p:cNvSpPr>
          <p:nvPr/>
        </p:nvSpPr>
        <p:spPr bwMode="auto">
          <a:xfrm>
            <a:off x="3198813" y="3244850"/>
            <a:ext cx="185737" cy="368300"/>
          </a:xfrm>
          <a:prstGeom prst="rect">
            <a:avLst/>
          </a:prstGeom>
          <a:noFill/>
          <a:ln w="9525">
            <a:noFill/>
            <a:miter lim="800000"/>
            <a:headEnd/>
            <a:tailEnd/>
          </a:ln>
        </p:spPr>
        <p:txBody>
          <a:bodyPr wrap="none">
            <a:spAutoFit/>
          </a:bodyPr>
          <a:lstStyle/>
          <a:p>
            <a:endParaRPr lang="en-US" dirty="0"/>
          </a:p>
        </p:txBody>
      </p:sp>
      <p:graphicFrame>
        <p:nvGraphicFramePr>
          <p:cNvPr id="16" name="Table 15"/>
          <p:cNvGraphicFramePr>
            <a:graphicFrameLocks noGrp="1"/>
          </p:cNvGraphicFramePr>
          <p:nvPr>
            <p:extLst>
              <p:ext uri="{D42A27DB-BD31-4B8C-83A1-F6EECF244321}">
                <p14:modId xmlns:p14="http://schemas.microsoft.com/office/powerpoint/2010/main" val="1925362617"/>
              </p:ext>
            </p:extLst>
          </p:nvPr>
        </p:nvGraphicFramePr>
        <p:xfrm>
          <a:off x="13501" y="855804"/>
          <a:ext cx="2257791" cy="1135380"/>
        </p:xfrm>
        <a:graphic>
          <a:graphicData uri="http://schemas.openxmlformats.org/drawingml/2006/table">
            <a:tbl>
              <a:tblPr/>
              <a:tblGrid>
                <a:gridCol w="2257791">
                  <a:extLst>
                    <a:ext uri="{9D8B030D-6E8A-4147-A177-3AD203B41FA5}">
                      <a16:colId xmlns:a16="http://schemas.microsoft.com/office/drawing/2014/main" val="20000"/>
                    </a:ext>
                  </a:extLst>
                </a:gridCol>
              </a:tblGrid>
              <a:tr h="1093515">
                <a:tc>
                  <a:txBody>
                    <a:bodyPr/>
                    <a:lstStyle/>
                    <a:p>
                      <a:pPr algn="ctr" defTabSz="820738" eaLnBrk="0" hangingPunct="0">
                        <a:lnSpc>
                          <a:spcPct val="100000"/>
                        </a:lnSpc>
                        <a:spcBef>
                          <a:spcPts val="0"/>
                        </a:spcBef>
                      </a:pPr>
                      <a:endParaRPr lang="en-US" sz="1050" dirty="0"/>
                    </a:p>
                    <a:p>
                      <a:pPr algn="ctr"/>
                      <a:r>
                        <a:rPr lang="en-US" sz="2000" b="1" dirty="0">
                          <a:solidFill>
                            <a:schemeClr val="accent2"/>
                          </a:solidFill>
                        </a:rPr>
                        <a:t>Employee and/or Supervisor</a:t>
                      </a:r>
                    </a:p>
                    <a:p>
                      <a:pPr algn="ctr"/>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59950369"/>
              </p:ext>
            </p:extLst>
          </p:nvPr>
        </p:nvGraphicFramePr>
        <p:xfrm>
          <a:off x="6881571" y="847911"/>
          <a:ext cx="2257791" cy="1171408"/>
        </p:xfrm>
        <a:graphic>
          <a:graphicData uri="http://schemas.openxmlformats.org/drawingml/2006/table">
            <a:tbl>
              <a:tblPr/>
              <a:tblGrid>
                <a:gridCol w="2257791">
                  <a:extLst>
                    <a:ext uri="{9D8B030D-6E8A-4147-A177-3AD203B41FA5}">
                      <a16:colId xmlns:a16="http://schemas.microsoft.com/office/drawing/2014/main" val="20000"/>
                    </a:ext>
                  </a:extLst>
                </a:gridCol>
              </a:tblGrid>
              <a:tr h="1171408">
                <a:tc>
                  <a:txBody>
                    <a:bodyPr/>
                    <a:lstStyle/>
                    <a:p>
                      <a:pPr algn="ctr" defTabSz="820738" eaLnBrk="0" hangingPunct="0">
                        <a:lnSpc>
                          <a:spcPct val="100000"/>
                        </a:lnSpc>
                        <a:spcBef>
                          <a:spcPts val="0"/>
                        </a:spcBef>
                      </a:pPr>
                      <a:endParaRPr lang="en-US" sz="1050" dirty="0"/>
                    </a:p>
                    <a:p>
                      <a:pPr algn="ctr"/>
                      <a:r>
                        <a:rPr lang="en-US" sz="2000" b="1" dirty="0">
                          <a:solidFill>
                            <a:schemeClr val="accent2"/>
                          </a:solidFill>
                        </a:rPr>
                        <a:t>“Household” Family Member</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3594292675"/>
              </p:ext>
            </p:extLst>
          </p:nvPr>
        </p:nvGraphicFramePr>
        <p:xfrm>
          <a:off x="2724396" y="1180010"/>
          <a:ext cx="3869108" cy="1432560"/>
        </p:xfrm>
        <a:graphic>
          <a:graphicData uri="http://schemas.openxmlformats.org/drawingml/2006/table">
            <a:tbl>
              <a:tblPr/>
              <a:tblGrid>
                <a:gridCol w="3869108">
                  <a:extLst>
                    <a:ext uri="{9D8B030D-6E8A-4147-A177-3AD203B41FA5}">
                      <a16:colId xmlns:a16="http://schemas.microsoft.com/office/drawing/2014/main" val="20000"/>
                    </a:ext>
                  </a:extLst>
                </a:gridCol>
              </a:tblGrid>
              <a:tr h="1049649">
                <a:tc>
                  <a:txBody>
                    <a:bodyPr/>
                    <a:lstStyle/>
                    <a:p>
                      <a:pPr algn="ctr"/>
                      <a:r>
                        <a:rPr lang="en-US" sz="3000" b="1" dirty="0">
                          <a:solidFill>
                            <a:srgbClr val="FF3300"/>
                          </a:solidFill>
                        </a:rPr>
                        <a:t>EAP</a:t>
                      </a:r>
                      <a:r>
                        <a:rPr lang="en-US" sz="3000" b="1" baseline="0" dirty="0">
                          <a:solidFill>
                            <a:srgbClr val="FF3300"/>
                          </a:solidFill>
                        </a:rPr>
                        <a:t> Helpline</a:t>
                      </a:r>
                    </a:p>
                    <a:p>
                      <a:pPr algn="ctr"/>
                      <a:r>
                        <a:rPr lang="en-US" sz="3000" b="1" baseline="0" dirty="0">
                          <a:solidFill>
                            <a:srgbClr val="FF3300"/>
                          </a:solidFill>
                        </a:rPr>
                        <a:t>800-531-0200</a:t>
                      </a:r>
                    </a:p>
                    <a:p>
                      <a:pPr algn="ctr"/>
                      <a:r>
                        <a:rPr lang="en-US" sz="1400" b="1" baseline="0" dirty="0">
                          <a:solidFill>
                            <a:srgbClr val="FF3300"/>
                          </a:solidFill>
                        </a:rPr>
                        <a:t>www.charlesnechtem.com</a:t>
                      </a:r>
                    </a:p>
                    <a:p>
                      <a:pPr algn="ctr"/>
                      <a:r>
                        <a:rPr lang="en-US" sz="1400" b="1" baseline="0" dirty="0">
                          <a:solidFill>
                            <a:srgbClr val="FF3300"/>
                          </a:solidFill>
                        </a:rPr>
                        <a:t>CNA Assistance App</a:t>
                      </a:r>
                      <a:endParaRPr lang="en-US" sz="1400" b="1" dirty="0">
                        <a:solidFill>
                          <a:srgbClr val="FF3300"/>
                        </a:solidFill>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1917235329"/>
              </p:ext>
            </p:extLst>
          </p:nvPr>
        </p:nvGraphicFramePr>
        <p:xfrm>
          <a:off x="1966316" y="3935091"/>
          <a:ext cx="5867400" cy="2209800"/>
        </p:xfrm>
        <a:graphic>
          <a:graphicData uri="http://schemas.openxmlformats.org/drawingml/2006/table">
            <a:tbl>
              <a:tblPr/>
              <a:tblGrid>
                <a:gridCol w="5867400">
                  <a:extLst>
                    <a:ext uri="{9D8B030D-6E8A-4147-A177-3AD203B41FA5}">
                      <a16:colId xmlns:a16="http://schemas.microsoft.com/office/drawing/2014/main" val="20000"/>
                    </a:ext>
                  </a:extLst>
                </a:gridCol>
              </a:tblGrid>
              <a:tr h="206408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Myriad Pro"/>
                          <a:ea typeface="ＭＳ Ｐゴシック"/>
                          <a:cs typeface="ＭＳ Ｐゴシック"/>
                        </a:rPr>
                        <a:t>Community</a:t>
                      </a:r>
                      <a:r>
                        <a:rPr kumimoji="0" lang="en-US" sz="1600" b="0" i="0" u="none" strike="noStrike" cap="none" normalizeH="0" baseline="0" dirty="0">
                          <a:ln>
                            <a:noFill/>
                          </a:ln>
                          <a:solidFill>
                            <a:schemeClr val="tx1"/>
                          </a:solidFill>
                          <a:effectLst/>
                          <a:latin typeface="Myriad Pro"/>
                          <a:ea typeface="ＭＳ Ｐゴシック"/>
                          <a:cs typeface="ＭＳ Ｐゴシック"/>
                        </a:rPr>
                        <a:t> </a:t>
                      </a:r>
                      <a:r>
                        <a:rPr kumimoji="0" lang="en-US" sz="1600" b="1" i="0" u="none" strike="noStrike" cap="none" normalizeH="0" baseline="0" dirty="0">
                          <a:ln>
                            <a:noFill/>
                          </a:ln>
                          <a:solidFill>
                            <a:schemeClr val="tx1"/>
                          </a:solidFill>
                          <a:effectLst/>
                          <a:latin typeface="Myriad Pro"/>
                          <a:ea typeface="ＭＳ Ｐゴシック"/>
                          <a:cs typeface="ＭＳ Ｐゴシック"/>
                        </a:rPr>
                        <a:t>Resources</a:t>
                      </a:r>
                    </a:p>
                    <a:p>
                      <a:pPr marL="285750" marR="0" lvl="0" indent="-285750" algn="ctr" defTabSz="914400" rtl="0" eaLnBrk="0" fontAlgn="base" latinLnBrk="0" hangingPunct="0">
                        <a:lnSpc>
                          <a:spcPct val="100000"/>
                        </a:lnSpc>
                        <a:spcBef>
                          <a:spcPct val="50000"/>
                        </a:spcBef>
                        <a:spcAft>
                          <a:spcPct val="0"/>
                        </a:spcAft>
                        <a:buClrTx/>
                        <a:buSzTx/>
                        <a:buFont typeface="Wingdings" panose="05000000000000000000" pitchFamily="2" charset="2"/>
                        <a:buChar char="q"/>
                        <a:tabLst/>
                      </a:pPr>
                      <a:r>
                        <a:rPr kumimoji="0" lang="en-US" sz="1400" b="0" i="0" u="none" strike="noStrike" cap="none" normalizeH="0" baseline="0" dirty="0">
                          <a:ln>
                            <a:noFill/>
                          </a:ln>
                          <a:solidFill>
                            <a:schemeClr val="tx1"/>
                          </a:solidFill>
                          <a:effectLst/>
                          <a:latin typeface="Myriad Pro"/>
                          <a:ea typeface="ＭＳ Ｐゴシック"/>
                          <a:cs typeface="ＭＳ Ｐゴシック"/>
                          <a:sym typeface="Wingdings" pitchFamily="2" charset="2"/>
                        </a:rPr>
                        <a:t>Marriage/Family Counseling </a:t>
                      </a:r>
                    </a:p>
                    <a:p>
                      <a:pPr marL="285750" marR="0" lvl="0" indent="-285750" algn="ctr" defTabSz="914400" rtl="0" eaLnBrk="0" fontAlgn="base" latinLnBrk="0" hangingPunct="0">
                        <a:lnSpc>
                          <a:spcPct val="100000"/>
                        </a:lnSpc>
                        <a:spcBef>
                          <a:spcPct val="50000"/>
                        </a:spcBef>
                        <a:spcAft>
                          <a:spcPct val="0"/>
                        </a:spcAft>
                        <a:buClrTx/>
                        <a:buSzTx/>
                        <a:buFont typeface="Wingdings" panose="05000000000000000000" pitchFamily="2" charset="2"/>
                        <a:buChar char="q"/>
                        <a:tabLst/>
                      </a:pPr>
                      <a:r>
                        <a:rPr kumimoji="0" lang="en-US" sz="1400" b="0" i="0" u="none" strike="noStrike" cap="none" normalizeH="0" baseline="0" dirty="0">
                          <a:ln>
                            <a:noFill/>
                          </a:ln>
                          <a:solidFill>
                            <a:schemeClr val="tx1"/>
                          </a:solidFill>
                          <a:effectLst/>
                          <a:latin typeface="Myriad Pro"/>
                          <a:ea typeface="ＭＳ Ｐゴシック"/>
                          <a:cs typeface="ＭＳ Ｐゴシック"/>
                          <a:sym typeface="Wingdings" pitchFamily="2" charset="2"/>
                        </a:rPr>
                        <a:t>Financial Counseling </a:t>
                      </a:r>
                    </a:p>
                    <a:p>
                      <a:pPr marL="285750" marR="0" lvl="0" indent="-285750" algn="ctr" defTabSz="914400" rtl="0" eaLnBrk="0" fontAlgn="base" latinLnBrk="0" hangingPunct="0">
                        <a:lnSpc>
                          <a:spcPct val="100000"/>
                        </a:lnSpc>
                        <a:spcBef>
                          <a:spcPct val="50000"/>
                        </a:spcBef>
                        <a:spcAft>
                          <a:spcPct val="0"/>
                        </a:spcAft>
                        <a:buClrTx/>
                        <a:buSzTx/>
                        <a:buFont typeface="Wingdings" panose="05000000000000000000" pitchFamily="2" charset="2"/>
                        <a:buChar char="q"/>
                        <a:tabLst/>
                      </a:pPr>
                      <a:r>
                        <a:rPr kumimoji="0" lang="en-US" sz="1400" b="0" i="0" u="none" strike="noStrike" cap="none" normalizeH="0" baseline="0" dirty="0">
                          <a:ln>
                            <a:noFill/>
                          </a:ln>
                          <a:solidFill>
                            <a:schemeClr val="tx1"/>
                          </a:solidFill>
                          <a:effectLst/>
                          <a:latin typeface="Myriad Pro"/>
                          <a:ea typeface="ＭＳ Ｐゴシック"/>
                          <a:cs typeface="ＭＳ Ｐゴシック"/>
                          <a:sym typeface="Wingdings" pitchFamily="2" charset="2"/>
                        </a:rPr>
                        <a:t>Outpatient Mental Health Treatment</a:t>
                      </a:r>
                    </a:p>
                    <a:p>
                      <a:pPr marL="285750" marR="0" lvl="0" indent="-285750" algn="ctr" defTabSz="914400" rtl="0" eaLnBrk="0" fontAlgn="base" latinLnBrk="0" hangingPunct="0">
                        <a:lnSpc>
                          <a:spcPct val="100000"/>
                        </a:lnSpc>
                        <a:spcBef>
                          <a:spcPct val="50000"/>
                        </a:spcBef>
                        <a:spcAft>
                          <a:spcPct val="0"/>
                        </a:spcAft>
                        <a:buClrTx/>
                        <a:buSzTx/>
                        <a:buFont typeface="Wingdings" panose="05000000000000000000" pitchFamily="2" charset="2"/>
                        <a:buChar char="q"/>
                        <a:tabLst/>
                      </a:pPr>
                      <a:r>
                        <a:rPr kumimoji="0" lang="en-US" sz="1400" b="0" i="0" u="none" strike="noStrike" cap="none" normalizeH="0" baseline="0" dirty="0">
                          <a:ln>
                            <a:noFill/>
                          </a:ln>
                          <a:solidFill>
                            <a:schemeClr val="tx1"/>
                          </a:solidFill>
                          <a:effectLst/>
                          <a:latin typeface="Myriad Pro"/>
                          <a:ea typeface="ＭＳ Ｐゴシック"/>
                          <a:cs typeface="ＭＳ Ｐゴシック"/>
                          <a:sym typeface="Wingdings" pitchFamily="2" charset="2"/>
                        </a:rPr>
                        <a:t>Legal Counseling </a:t>
                      </a:r>
                    </a:p>
                    <a:p>
                      <a:pPr marL="285750" marR="0" lvl="0" indent="-285750" algn="ctr" defTabSz="914400" rtl="0" eaLnBrk="0" fontAlgn="base" latinLnBrk="0" hangingPunct="0">
                        <a:lnSpc>
                          <a:spcPct val="100000"/>
                        </a:lnSpc>
                        <a:spcBef>
                          <a:spcPct val="50000"/>
                        </a:spcBef>
                        <a:spcAft>
                          <a:spcPct val="0"/>
                        </a:spcAft>
                        <a:buClrTx/>
                        <a:buSzTx/>
                        <a:buFont typeface="Wingdings" panose="05000000000000000000" pitchFamily="2" charset="2"/>
                        <a:buChar char="q"/>
                        <a:tabLst/>
                      </a:pPr>
                      <a:r>
                        <a:rPr kumimoji="0" lang="en-US" sz="1400" b="0" i="0" u="none" strike="noStrike" cap="none" normalizeH="0" baseline="0" dirty="0">
                          <a:ln>
                            <a:noFill/>
                          </a:ln>
                          <a:solidFill>
                            <a:schemeClr val="tx1"/>
                          </a:solidFill>
                          <a:effectLst/>
                          <a:latin typeface="Myriad Pro"/>
                          <a:ea typeface="ＭＳ Ｐゴシック"/>
                          <a:cs typeface="ＭＳ Ｐゴシック"/>
                          <a:sym typeface="Wingdings" pitchFamily="2" charset="2"/>
                        </a:rPr>
                        <a:t> Outpatient Alcohol/Drug Treatment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Myriad Pro"/>
                        <a:ea typeface="ＭＳ Ｐゴシック"/>
                        <a:cs typeface="ＭＳ Ｐゴシック"/>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3486989202"/>
              </p:ext>
            </p:extLst>
          </p:nvPr>
        </p:nvGraphicFramePr>
        <p:xfrm>
          <a:off x="3384550" y="2823834"/>
          <a:ext cx="2625725" cy="952500"/>
        </p:xfrm>
        <a:graphic>
          <a:graphicData uri="http://schemas.openxmlformats.org/drawingml/2006/table">
            <a:tbl>
              <a:tblPr/>
              <a:tblGrid>
                <a:gridCol w="2625725">
                  <a:extLst>
                    <a:ext uri="{9D8B030D-6E8A-4147-A177-3AD203B41FA5}">
                      <a16:colId xmlns:a16="http://schemas.microsoft.com/office/drawing/2014/main" val="20000"/>
                    </a:ext>
                  </a:extLst>
                </a:gridCol>
              </a:tblGrid>
              <a:tr h="681038">
                <a:tc>
                  <a:txBody>
                    <a:bodyPr/>
                    <a:lstStyle/>
                    <a:p>
                      <a:pPr marL="0" marR="0" lvl="0" indent="0" algn="ctr" defTabSz="914400" rtl="0" eaLnBrk="1" fontAlgn="base" latinLnBrk="0" hangingPunct="1">
                        <a:lnSpc>
                          <a:spcPct val="100000"/>
                        </a:lnSpc>
                        <a:spcBef>
                          <a:spcPct val="0"/>
                        </a:spcBef>
                        <a:spcAft>
                          <a:spcPts val="300"/>
                        </a:spcAft>
                        <a:buClrTx/>
                        <a:buSzTx/>
                        <a:buFontTx/>
                        <a:buNone/>
                        <a:tabLst/>
                      </a:pPr>
                      <a:r>
                        <a:rPr kumimoji="0" lang="en-US" sz="1800" b="1" i="0" u="none" strike="noStrike" cap="none" normalizeH="0" baseline="0" dirty="0">
                          <a:ln>
                            <a:noFill/>
                          </a:ln>
                          <a:solidFill>
                            <a:schemeClr val="tx1"/>
                          </a:solidFill>
                          <a:effectLst/>
                          <a:latin typeface="Myriad Pro"/>
                          <a:ea typeface="ＭＳ Ｐゴシック" pitchFamily="34" charset="-128"/>
                        </a:rPr>
                        <a:t>EAP</a:t>
                      </a:r>
                      <a:r>
                        <a:rPr kumimoji="0" lang="en-US" sz="1800" b="0" i="0" u="none" strike="noStrike" cap="none" normalizeH="0" baseline="0" dirty="0">
                          <a:ln>
                            <a:noFill/>
                          </a:ln>
                          <a:solidFill>
                            <a:schemeClr val="tx1"/>
                          </a:solidFill>
                          <a:effectLst/>
                          <a:latin typeface="Myriad Pro"/>
                          <a:ea typeface="ＭＳ Ｐゴシック" pitchFamily="34" charset="-128"/>
                        </a:rPr>
                        <a:t> </a:t>
                      </a:r>
                      <a:r>
                        <a:rPr kumimoji="0" lang="en-US" sz="1800" b="1" i="0" u="none" strike="noStrike" cap="none" normalizeH="0" baseline="0" dirty="0">
                          <a:ln>
                            <a:noFill/>
                          </a:ln>
                          <a:solidFill>
                            <a:schemeClr val="tx1"/>
                          </a:solidFill>
                          <a:effectLst/>
                          <a:latin typeface="Myriad Pro"/>
                          <a:ea typeface="ＭＳ Ｐゴシック" pitchFamily="34" charset="-128"/>
                        </a:rPr>
                        <a:t>Counselor</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a:ln>
                            <a:noFill/>
                          </a:ln>
                          <a:solidFill>
                            <a:schemeClr val="tx1"/>
                          </a:solidFill>
                          <a:effectLst/>
                          <a:latin typeface="Myriad Pro"/>
                          <a:ea typeface="ＭＳ Ｐゴシック" pitchFamily="34" charset="-128"/>
                        </a:rPr>
                        <a:t>Assessment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1800" b="0" i="0" u="none" strike="noStrike" cap="none" normalizeH="0" baseline="0" dirty="0">
                          <a:ln>
                            <a:noFill/>
                          </a:ln>
                          <a:solidFill>
                            <a:schemeClr val="tx1"/>
                          </a:solidFill>
                          <a:effectLst/>
                          <a:latin typeface="Myriad Pro"/>
                          <a:ea typeface="ＭＳ Ｐゴシック" pitchFamily="34" charset="-128"/>
                        </a:rPr>
                        <a:t>Short-term Counseling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cxnSp>
        <p:nvCxnSpPr>
          <p:cNvPr id="5171" name="Elbow Connector 30"/>
          <p:cNvCxnSpPr>
            <a:cxnSpLocks noChangeShapeType="1"/>
          </p:cNvCxnSpPr>
          <p:nvPr/>
        </p:nvCxnSpPr>
        <p:spPr bwMode="auto">
          <a:xfrm>
            <a:off x="1830844" y="1994097"/>
            <a:ext cx="866318" cy="563983"/>
          </a:xfrm>
          <a:prstGeom prst="bentConnector3">
            <a:avLst>
              <a:gd name="adj1" fmla="val 50000"/>
            </a:avLst>
          </a:prstGeom>
          <a:noFill/>
          <a:ln w="9525" algn="ctr">
            <a:solidFill>
              <a:schemeClr val="tx1"/>
            </a:solidFill>
            <a:round/>
            <a:headEnd/>
            <a:tailEnd type="arrow" w="med" len="med"/>
          </a:ln>
        </p:spPr>
      </p:cxnSp>
      <p:cxnSp>
        <p:nvCxnSpPr>
          <p:cNvPr id="5173" name="Elbow Connector 78"/>
          <p:cNvCxnSpPr>
            <a:cxnSpLocks noChangeShapeType="1"/>
          </p:cNvCxnSpPr>
          <p:nvPr/>
        </p:nvCxnSpPr>
        <p:spPr bwMode="auto">
          <a:xfrm rot="10800000" flipV="1">
            <a:off x="6620739" y="2019318"/>
            <a:ext cx="870053" cy="561817"/>
          </a:xfrm>
          <a:prstGeom prst="bentConnector3">
            <a:avLst>
              <a:gd name="adj1" fmla="val 50000"/>
            </a:avLst>
          </a:prstGeom>
          <a:noFill/>
          <a:ln w="9525" algn="ctr">
            <a:solidFill>
              <a:schemeClr val="tx1"/>
            </a:solidFill>
            <a:round/>
            <a:headEnd/>
            <a:tailEnd type="arrow" w="med" len="med"/>
          </a:ln>
        </p:spPr>
      </p:cxnSp>
      <p:cxnSp>
        <p:nvCxnSpPr>
          <p:cNvPr id="5174" name="Elbow Connector 82"/>
          <p:cNvCxnSpPr>
            <a:cxnSpLocks noChangeShapeType="1"/>
          </p:cNvCxnSpPr>
          <p:nvPr/>
        </p:nvCxnSpPr>
        <p:spPr bwMode="auto">
          <a:xfrm rot="16200000" flipH="1">
            <a:off x="4473969" y="2703511"/>
            <a:ext cx="214105" cy="1"/>
          </a:xfrm>
          <a:prstGeom prst="bentConnector3">
            <a:avLst>
              <a:gd name="adj1" fmla="val 20291"/>
            </a:avLst>
          </a:prstGeom>
          <a:noFill/>
          <a:ln w="9525" algn="ctr">
            <a:solidFill>
              <a:schemeClr val="tx1"/>
            </a:solidFill>
            <a:round/>
            <a:headEnd/>
            <a:tailEnd type="arrow" w="med" len="med"/>
          </a:ln>
        </p:spPr>
      </p:cxnSp>
      <p:cxnSp>
        <p:nvCxnSpPr>
          <p:cNvPr id="5175" name="Elbow Connector 84"/>
          <p:cNvCxnSpPr>
            <a:cxnSpLocks noChangeShapeType="1"/>
          </p:cNvCxnSpPr>
          <p:nvPr/>
        </p:nvCxnSpPr>
        <p:spPr bwMode="auto">
          <a:xfrm rot="5400000">
            <a:off x="4568402" y="3856132"/>
            <a:ext cx="161349" cy="1753"/>
          </a:xfrm>
          <a:prstGeom prst="bentConnector3">
            <a:avLst>
              <a:gd name="adj1" fmla="val 50000"/>
            </a:avLst>
          </a:prstGeom>
          <a:noFill/>
          <a:ln w="9525" algn="ctr">
            <a:solidFill>
              <a:schemeClr val="tx1"/>
            </a:solidFill>
            <a:round/>
            <a:headEnd/>
            <a:tailEnd type="arrow"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5123"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5124"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5125"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5126"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5127" name="TextBox 10"/>
          <p:cNvSpPr txBox="1">
            <a:spLocks noChangeArrowheads="1"/>
          </p:cNvSpPr>
          <p:nvPr/>
        </p:nvSpPr>
        <p:spPr bwMode="auto">
          <a:xfrm>
            <a:off x="1371600" y="9144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5129"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1350"/>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5133" name="Rectangle 14"/>
          <p:cNvSpPr>
            <a:spLocks noChangeArrowheads="1"/>
          </p:cNvSpPr>
          <p:nvPr/>
        </p:nvSpPr>
        <p:spPr bwMode="auto">
          <a:xfrm>
            <a:off x="457200" y="1219200"/>
            <a:ext cx="8153400" cy="1016000"/>
          </a:xfrm>
          <a:prstGeom prst="rect">
            <a:avLst/>
          </a:prstGeom>
          <a:noFill/>
          <a:ln w="9525">
            <a:noFill/>
            <a:miter lim="800000"/>
            <a:headEnd/>
            <a:tailEnd/>
          </a:ln>
        </p:spPr>
        <p:txBody>
          <a:bodyPr>
            <a:spAutoFit/>
          </a:bodyPr>
          <a:lstStyle/>
          <a:p>
            <a:pPr>
              <a:buClr>
                <a:srgbClr val="002E8A"/>
              </a:buClr>
            </a:pPr>
            <a:endParaRPr lang="en-US" sz="2400" dirty="0"/>
          </a:p>
          <a:p>
            <a:endParaRPr lang="en-US" dirty="0"/>
          </a:p>
          <a:p>
            <a:endParaRPr lang="en-US" dirty="0"/>
          </a:p>
        </p:txBody>
      </p:sp>
      <p:sp>
        <p:nvSpPr>
          <p:cNvPr id="5134" name="Rectangle 15"/>
          <p:cNvSpPr>
            <a:spLocks noChangeArrowheads="1"/>
          </p:cNvSpPr>
          <p:nvPr/>
        </p:nvSpPr>
        <p:spPr bwMode="auto">
          <a:xfrm>
            <a:off x="3198813" y="3244850"/>
            <a:ext cx="185737" cy="368300"/>
          </a:xfrm>
          <a:prstGeom prst="rect">
            <a:avLst/>
          </a:prstGeom>
          <a:noFill/>
          <a:ln w="9525">
            <a:noFill/>
            <a:miter lim="800000"/>
            <a:headEnd/>
            <a:tailEnd/>
          </a:ln>
        </p:spPr>
        <p:txBody>
          <a:bodyPr wrap="none">
            <a:spAutoFit/>
          </a:bodyPr>
          <a:lstStyle/>
          <a:p>
            <a:endParaRPr lang="en-US" dirty="0"/>
          </a:p>
        </p:txBody>
      </p:sp>
      <p:sp>
        <p:nvSpPr>
          <p:cNvPr id="26" name="Title 3">
            <a:extLst>
              <a:ext uri="{FF2B5EF4-FFF2-40B4-BE49-F238E27FC236}">
                <a16:creationId xmlns:a16="http://schemas.microsoft.com/office/drawing/2014/main" id="{9C940F24-F2E2-4002-AED5-F17472A9CBFE}"/>
              </a:ext>
            </a:extLst>
          </p:cNvPr>
          <p:cNvSpPr>
            <a:spLocks noGrp="1"/>
          </p:cNvSpPr>
          <p:nvPr>
            <p:ph type="title"/>
          </p:nvPr>
        </p:nvSpPr>
        <p:spPr>
          <a:xfrm>
            <a:off x="457199" y="965761"/>
            <a:ext cx="8229600" cy="838200"/>
          </a:xfrm>
        </p:spPr>
        <p:txBody>
          <a:bodyPr/>
          <a:lstStyle/>
          <a:p>
            <a:r>
              <a:rPr lang="en-US" sz="3200" b="1" dirty="0">
                <a:solidFill>
                  <a:srgbClr val="000066"/>
                </a:solidFill>
              </a:rPr>
              <a:t>EAP Network Providers</a:t>
            </a:r>
            <a:br>
              <a:rPr lang="en-US" sz="3400" b="1" dirty="0">
                <a:solidFill>
                  <a:srgbClr val="000066"/>
                </a:solidFill>
              </a:rPr>
            </a:br>
            <a:br>
              <a:rPr lang="en-US" dirty="0">
                <a:solidFill>
                  <a:srgbClr val="000066"/>
                </a:solidFill>
              </a:rPr>
            </a:br>
            <a:endParaRPr lang="en-US" dirty="0"/>
          </a:p>
        </p:txBody>
      </p:sp>
      <p:sp>
        <p:nvSpPr>
          <p:cNvPr id="27" name="Content Placeholder 4">
            <a:extLst>
              <a:ext uri="{FF2B5EF4-FFF2-40B4-BE49-F238E27FC236}">
                <a16:creationId xmlns:a16="http://schemas.microsoft.com/office/drawing/2014/main" id="{EF8F1C04-E8DF-41E5-9DF5-572A77E08A75}"/>
              </a:ext>
            </a:extLst>
          </p:cNvPr>
          <p:cNvSpPr>
            <a:spLocks noGrp="1"/>
          </p:cNvSpPr>
          <p:nvPr>
            <p:ph idx="1"/>
          </p:nvPr>
        </p:nvSpPr>
        <p:spPr>
          <a:xfrm>
            <a:off x="647700" y="1812132"/>
            <a:ext cx="7772400" cy="4038600"/>
          </a:xfrm>
        </p:spPr>
        <p:txBody>
          <a:bodyPr/>
          <a:lstStyle/>
          <a:p>
            <a:pPr>
              <a:buClr>
                <a:srgbClr val="002E8A"/>
              </a:buClr>
              <a:buFont typeface="Wingdings" panose="05000000000000000000" pitchFamily="2" charset="2"/>
              <a:buChar char="§"/>
            </a:pPr>
            <a:r>
              <a:rPr lang="en-US" sz="2400" dirty="0">
                <a:solidFill>
                  <a:srgbClr val="00297A"/>
                </a:solidFill>
                <a:latin typeface="+mj-lt"/>
              </a:rPr>
              <a:t>Certified and licensed social workers, counselors and psychologists</a:t>
            </a:r>
          </a:p>
          <a:p>
            <a:pPr marL="0" indent="0">
              <a:buClr>
                <a:srgbClr val="002E8A"/>
              </a:buClr>
              <a:buNone/>
            </a:pPr>
            <a:endParaRPr lang="en-US" sz="1600" dirty="0">
              <a:solidFill>
                <a:srgbClr val="00297A"/>
              </a:solidFill>
              <a:latin typeface="+mj-lt"/>
            </a:endParaRPr>
          </a:p>
          <a:p>
            <a:pPr>
              <a:buClr>
                <a:srgbClr val="002E8A"/>
              </a:buClr>
              <a:buFont typeface="Wingdings" panose="05000000000000000000" pitchFamily="2" charset="2"/>
              <a:buChar char="§"/>
            </a:pPr>
            <a:r>
              <a:rPr lang="en-US" sz="2400" dirty="0">
                <a:solidFill>
                  <a:srgbClr val="00297A"/>
                </a:solidFill>
                <a:latin typeface="+mj-lt"/>
              </a:rPr>
              <a:t>Expertise in diagnosis, crisis intervention and   substance abuse</a:t>
            </a:r>
          </a:p>
          <a:p>
            <a:pPr marL="0" indent="0">
              <a:buClr>
                <a:srgbClr val="002E8A"/>
              </a:buClr>
              <a:buNone/>
            </a:pPr>
            <a:endParaRPr lang="en-US" sz="1600" dirty="0">
              <a:solidFill>
                <a:srgbClr val="00297A"/>
              </a:solidFill>
              <a:latin typeface="+mj-lt"/>
            </a:endParaRPr>
          </a:p>
          <a:p>
            <a:pPr>
              <a:buClr>
                <a:srgbClr val="002E8A"/>
              </a:buClr>
              <a:buFont typeface="Wingdings" panose="05000000000000000000" pitchFamily="2" charset="2"/>
              <a:buChar char="§"/>
            </a:pPr>
            <a:r>
              <a:rPr lang="en-US" sz="2400" dirty="0">
                <a:solidFill>
                  <a:srgbClr val="00297A"/>
                </a:solidFill>
                <a:latin typeface="+mj-lt"/>
              </a:rPr>
              <a:t>Minimum 5 years in private practice in good-standing</a:t>
            </a:r>
          </a:p>
          <a:p>
            <a:pPr marL="0" indent="0">
              <a:buClr>
                <a:srgbClr val="002E8A"/>
              </a:buClr>
              <a:buNone/>
            </a:pPr>
            <a:endParaRPr lang="en-US" sz="1400" dirty="0">
              <a:solidFill>
                <a:srgbClr val="00297A"/>
              </a:solidFill>
              <a:latin typeface="+mj-lt"/>
            </a:endParaRPr>
          </a:p>
          <a:p>
            <a:pPr>
              <a:lnSpc>
                <a:spcPct val="150000"/>
              </a:lnSpc>
              <a:buClr>
                <a:srgbClr val="002E8A"/>
              </a:buClr>
              <a:buFont typeface="Wingdings" panose="05000000000000000000" pitchFamily="2" charset="2"/>
              <a:buChar char="§"/>
            </a:pPr>
            <a:r>
              <a:rPr lang="en-US" sz="2400" dirty="0">
                <a:solidFill>
                  <a:srgbClr val="00297A"/>
                </a:solidFill>
                <a:latin typeface="+mj-lt"/>
              </a:rPr>
              <a:t>Same-day appointments for emergencies</a:t>
            </a:r>
          </a:p>
          <a:p>
            <a:endParaRPr lang="en-US" dirty="0"/>
          </a:p>
        </p:txBody>
      </p:sp>
    </p:spTree>
    <p:extLst>
      <p:ext uri="{BB962C8B-B14F-4D97-AF65-F5344CB8AC3E}">
        <p14:creationId xmlns:p14="http://schemas.microsoft.com/office/powerpoint/2010/main" val="683747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8195"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8196" name="TextBox 4"/>
          <p:cNvSpPr txBox="1">
            <a:spLocks noChangeArrowheads="1"/>
          </p:cNvSpPr>
          <p:nvPr/>
        </p:nvSpPr>
        <p:spPr bwMode="auto">
          <a:xfrm>
            <a:off x="0" y="630367"/>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8197"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8198"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199"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200"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8202"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8207" name="Rectangle 16"/>
          <p:cNvSpPr>
            <a:spLocks noChangeArrowheads="1"/>
          </p:cNvSpPr>
          <p:nvPr/>
        </p:nvSpPr>
        <p:spPr bwMode="auto">
          <a:xfrm>
            <a:off x="533400" y="1143000"/>
            <a:ext cx="8148638" cy="584775"/>
          </a:xfrm>
          <a:prstGeom prst="rect">
            <a:avLst/>
          </a:prstGeom>
          <a:noFill/>
          <a:ln w="9525">
            <a:noFill/>
            <a:miter lim="800000"/>
            <a:headEnd/>
            <a:tailEnd/>
          </a:ln>
        </p:spPr>
        <p:txBody>
          <a:bodyPr>
            <a:spAutoFit/>
          </a:bodyPr>
          <a:lstStyle/>
          <a:p>
            <a:pPr algn="ctr"/>
            <a:r>
              <a:rPr lang="en-US" sz="3200" b="1" dirty="0">
                <a:solidFill>
                  <a:srgbClr val="230E7C"/>
                </a:solidFill>
                <a:latin typeface="+mj-lt"/>
              </a:rPr>
              <a:t>Additional Services </a:t>
            </a:r>
            <a:endParaRPr lang="en-US" sz="3200" dirty="0">
              <a:solidFill>
                <a:srgbClr val="230E7C"/>
              </a:solidFill>
              <a:latin typeface="+mj-lt"/>
            </a:endParaRPr>
          </a:p>
        </p:txBody>
      </p:sp>
      <p:sp>
        <p:nvSpPr>
          <p:cNvPr id="8209" name="TextBox 18"/>
          <p:cNvSpPr txBox="1">
            <a:spLocks noChangeArrowheads="1"/>
          </p:cNvSpPr>
          <p:nvPr/>
        </p:nvSpPr>
        <p:spPr bwMode="auto">
          <a:xfrm>
            <a:off x="302419" y="2063376"/>
            <a:ext cx="8610600" cy="3457357"/>
          </a:xfrm>
          <a:prstGeom prst="rect">
            <a:avLst/>
          </a:prstGeom>
          <a:noFill/>
          <a:ln w="9525">
            <a:noFill/>
            <a:miter lim="800000"/>
            <a:headEnd/>
            <a:tailEnd/>
          </a:ln>
        </p:spPr>
        <p:txBody>
          <a:bodyPr>
            <a:spAutoFit/>
          </a:bodyPr>
          <a:lstStyle/>
          <a:p>
            <a:pPr marL="1714500" lvl="3" indent="-342900">
              <a:spcAft>
                <a:spcPts val="200"/>
              </a:spcAft>
              <a:buFont typeface="Wingdings" panose="05000000000000000000" pitchFamily="2" charset="2"/>
              <a:buChar char="§"/>
            </a:pPr>
            <a:r>
              <a:rPr lang="en-US" sz="2000" dirty="0">
                <a:solidFill>
                  <a:srgbClr val="002E8A"/>
                </a:solidFill>
              </a:rPr>
              <a:t> Critical Incident Stress Debriefing (CISD)</a:t>
            </a:r>
          </a:p>
          <a:p>
            <a:pPr lvl="3">
              <a:spcAft>
                <a:spcPts val="200"/>
              </a:spcAft>
              <a:buFont typeface="Wingdings" pitchFamily="2" charset="2"/>
              <a:buChar char="Ø"/>
            </a:pPr>
            <a:endParaRPr lang="en-US" sz="2000" dirty="0">
              <a:solidFill>
                <a:srgbClr val="002E8A"/>
              </a:solidFill>
            </a:endParaRPr>
          </a:p>
          <a:p>
            <a:pPr marL="1714500" lvl="3" indent="-342900">
              <a:spcAft>
                <a:spcPts val="200"/>
              </a:spcAft>
              <a:buFont typeface="Wingdings" panose="05000000000000000000" pitchFamily="2" charset="2"/>
              <a:buChar char="§"/>
            </a:pPr>
            <a:r>
              <a:rPr lang="en-US" sz="2000" dirty="0">
                <a:solidFill>
                  <a:srgbClr val="002E8A"/>
                </a:solidFill>
              </a:rPr>
              <a:t> Seminars/workshops </a:t>
            </a:r>
          </a:p>
          <a:p>
            <a:pPr lvl="3">
              <a:spcAft>
                <a:spcPts val="200"/>
              </a:spcAft>
              <a:buFont typeface="Wingdings" pitchFamily="2" charset="2"/>
              <a:buChar char="Ø"/>
            </a:pPr>
            <a:endParaRPr lang="en-US" sz="2000" dirty="0">
              <a:solidFill>
                <a:srgbClr val="002E8A"/>
              </a:solidFill>
            </a:endParaRPr>
          </a:p>
          <a:p>
            <a:pPr marL="1714500" lvl="3" indent="-342900">
              <a:spcAft>
                <a:spcPts val="200"/>
              </a:spcAft>
              <a:buFont typeface="Wingdings" panose="05000000000000000000" pitchFamily="2" charset="2"/>
              <a:buChar char="§"/>
            </a:pPr>
            <a:r>
              <a:rPr lang="en-US" sz="2000" dirty="0">
                <a:solidFill>
                  <a:srgbClr val="002E8A"/>
                </a:solidFill>
              </a:rPr>
              <a:t> CNA website and on-line wellness library </a:t>
            </a:r>
          </a:p>
          <a:p>
            <a:pPr lvl="3">
              <a:spcAft>
                <a:spcPts val="200"/>
              </a:spcAft>
              <a:buFont typeface="Wingdings" pitchFamily="2" charset="2"/>
              <a:buChar char="Ø"/>
            </a:pPr>
            <a:endParaRPr lang="en-US" sz="2000" dirty="0">
              <a:solidFill>
                <a:srgbClr val="002E8A"/>
              </a:solidFill>
            </a:endParaRPr>
          </a:p>
          <a:p>
            <a:pPr marL="1714500" lvl="3" indent="-342900">
              <a:spcAft>
                <a:spcPts val="200"/>
              </a:spcAft>
              <a:buFont typeface="Wingdings" panose="05000000000000000000" pitchFamily="2" charset="2"/>
              <a:buChar char="§"/>
            </a:pPr>
            <a:r>
              <a:rPr lang="en-US" sz="2000" dirty="0">
                <a:solidFill>
                  <a:srgbClr val="002E8A"/>
                </a:solidFill>
              </a:rPr>
              <a:t> CNA Assistance mobile app</a:t>
            </a:r>
          </a:p>
          <a:p>
            <a:pPr lvl="3">
              <a:spcAft>
                <a:spcPts val="200"/>
              </a:spcAft>
            </a:pPr>
            <a:endParaRPr lang="en-US" sz="2000" dirty="0">
              <a:solidFill>
                <a:srgbClr val="002E8A"/>
              </a:solidFill>
            </a:endParaRPr>
          </a:p>
          <a:p>
            <a:pPr marL="1714500" lvl="3" indent="-342900">
              <a:spcAft>
                <a:spcPts val="200"/>
              </a:spcAft>
              <a:buFont typeface="Wingdings" panose="05000000000000000000" pitchFamily="2" charset="2"/>
              <a:buChar char="§"/>
            </a:pPr>
            <a:r>
              <a:rPr lang="en-US" sz="2000" dirty="0">
                <a:solidFill>
                  <a:srgbClr val="002E8A"/>
                </a:solidFill>
              </a:rPr>
              <a:t> Mandatory referrals</a:t>
            </a:r>
          </a:p>
          <a:p>
            <a:pPr lvl="3">
              <a:spcAft>
                <a:spcPts val="200"/>
              </a:spcAft>
              <a:buFont typeface="Wingdings" pitchFamily="2" charset="2"/>
              <a:buChar char="Ø"/>
            </a:pPr>
            <a:endParaRPr lang="en-US" sz="1200" dirty="0">
              <a:solidFill>
                <a:srgbClr val="002E8A"/>
              </a:solidFill>
            </a:endParaRPr>
          </a:p>
          <a:p>
            <a:pPr lvl="2">
              <a:spcAft>
                <a:spcPts val="200"/>
              </a:spcAft>
            </a:pPr>
            <a:endParaRPr lang="en-US" sz="1000" dirty="0">
              <a:solidFill>
                <a:srgbClr val="002E8A"/>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8195" name="TextBox 3"/>
          <p:cNvSpPr txBox="1">
            <a:spLocks noChangeArrowheads="1"/>
          </p:cNvSpPr>
          <p:nvPr/>
        </p:nvSpPr>
        <p:spPr bwMode="auto">
          <a:xfrm>
            <a:off x="7315200" y="6396038"/>
            <a:ext cx="284163" cy="307975"/>
          </a:xfrm>
          <a:prstGeom prst="rect">
            <a:avLst/>
          </a:prstGeom>
          <a:noFill/>
          <a:ln w="9525">
            <a:noFill/>
            <a:miter lim="800000"/>
            <a:headEnd/>
            <a:tailEnd/>
          </a:ln>
        </p:spPr>
        <p:txBody>
          <a:bodyPr wrap="none">
            <a:spAutoFit/>
          </a:bodyPr>
          <a:lstStyle/>
          <a:p>
            <a:r>
              <a:rPr lang="en-US" sz="1400" dirty="0">
                <a:latin typeface="Myriad Pro"/>
              </a:rPr>
              <a:t>2</a:t>
            </a:r>
          </a:p>
        </p:txBody>
      </p:sp>
      <p:sp>
        <p:nvSpPr>
          <p:cNvPr id="8196" name="TextBox 4"/>
          <p:cNvSpPr txBox="1">
            <a:spLocks noChangeArrowheads="1"/>
          </p:cNvSpPr>
          <p:nvPr/>
        </p:nvSpPr>
        <p:spPr bwMode="auto">
          <a:xfrm>
            <a:off x="0" y="0"/>
            <a:ext cx="9144000" cy="1570038"/>
          </a:xfrm>
          <a:prstGeom prst="rect">
            <a:avLst/>
          </a:prstGeom>
          <a:solidFill>
            <a:schemeClr val="bg1"/>
          </a:solidFill>
          <a:ln w="9525">
            <a:noFill/>
            <a:miter lim="800000"/>
            <a:headEnd/>
            <a:tailEnd/>
          </a:ln>
        </p:spPr>
        <p:txBody>
          <a:bodyPr>
            <a:spAutoFit/>
          </a:bodyPr>
          <a:lstStyle/>
          <a:p>
            <a:endParaRPr lang="en-US" dirty="0">
              <a:latin typeface="Myriad Pro"/>
            </a:endParaRPr>
          </a:p>
          <a:p>
            <a:endParaRPr lang="en-US" dirty="0">
              <a:latin typeface="Myriad Pro"/>
            </a:endParaRPr>
          </a:p>
          <a:p>
            <a:endParaRPr lang="en-US" dirty="0">
              <a:latin typeface="Myriad Pro"/>
            </a:endParaRPr>
          </a:p>
          <a:p>
            <a:endParaRPr lang="en-US" dirty="0">
              <a:latin typeface="Myriad Pro"/>
            </a:endParaRPr>
          </a:p>
        </p:txBody>
      </p:sp>
      <p:sp>
        <p:nvSpPr>
          <p:cNvPr id="8197" name="TextBox 6"/>
          <p:cNvSpPr txBox="1">
            <a:spLocks noChangeArrowheads="1"/>
          </p:cNvSpPr>
          <p:nvPr/>
        </p:nvSpPr>
        <p:spPr bwMode="auto">
          <a:xfrm>
            <a:off x="0" y="381000"/>
            <a:ext cx="8763000" cy="369888"/>
          </a:xfrm>
          <a:prstGeom prst="rect">
            <a:avLst/>
          </a:prstGeom>
          <a:solidFill>
            <a:srgbClr val="FF6600"/>
          </a:solidFill>
          <a:ln w="9525">
            <a:noFill/>
            <a:miter lim="800000"/>
            <a:headEnd/>
            <a:tailEnd/>
          </a:ln>
        </p:spPr>
        <p:txBody>
          <a:bodyPr>
            <a:spAutoFit/>
          </a:bodyPr>
          <a:lstStyle/>
          <a:p>
            <a:endParaRPr lang="en-US" dirty="0">
              <a:latin typeface="Myriad Pro"/>
            </a:endParaRPr>
          </a:p>
        </p:txBody>
      </p:sp>
      <p:sp>
        <p:nvSpPr>
          <p:cNvPr id="8198" name="TextBox 8"/>
          <p:cNvSpPr txBox="1">
            <a:spLocks noChangeArrowheads="1"/>
          </p:cNvSpPr>
          <p:nvPr/>
        </p:nvSpPr>
        <p:spPr bwMode="auto">
          <a:xfrm>
            <a:off x="762000" y="685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199" name="TextBox 10"/>
          <p:cNvSpPr txBox="1">
            <a:spLocks noChangeArrowheads="1"/>
          </p:cNvSpPr>
          <p:nvPr/>
        </p:nvSpPr>
        <p:spPr bwMode="auto">
          <a:xfrm>
            <a:off x="1295400" y="1066800"/>
            <a:ext cx="184150" cy="369888"/>
          </a:xfrm>
          <a:prstGeom prst="rect">
            <a:avLst/>
          </a:prstGeom>
          <a:noFill/>
          <a:ln w="9525">
            <a:noFill/>
            <a:miter lim="800000"/>
            <a:headEnd/>
            <a:tailEnd/>
          </a:ln>
        </p:spPr>
        <p:txBody>
          <a:bodyPr wrap="none">
            <a:spAutoFit/>
          </a:bodyPr>
          <a:lstStyle/>
          <a:p>
            <a:endParaRPr lang="en-US" dirty="0">
              <a:latin typeface="Myriad Pro"/>
            </a:endParaRPr>
          </a:p>
        </p:txBody>
      </p:sp>
      <p:sp>
        <p:nvSpPr>
          <p:cNvPr id="8200" name="Rectangle 11"/>
          <p:cNvSpPr>
            <a:spLocks noChangeArrowheads="1"/>
          </p:cNvSpPr>
          <p:nvPr/>
        </p:nvSpPr>
        <p:spPr bwMode="auto">
          <a:xfrm>
            <a:off x="533400" y="914400"/>
            <a:ext cx="8229600" cy="1016000"/>
          </a:xfrm>
          <a:prstGeom prst="rect">
            <a:avLst/>
          </a:prstGeom>
          <a:noFill/>
          <a:ln w="9525">
            <a:noFill/>
            <a:miter lim="800000"/>
            <a:headEnd/>
            <a:tailEnd/>
          </a:ln>
        </p:spPr>
        <p:txBody>
          <a:bodyPr>
            <a:spAutoFit/>
          </a:bodyPr>
          <a:lstStyle/>
          <a:p>
            <a:endParaRPr lang="en-US" sz="2800" dirty="0"/>
          </a:p>
          <a:p>
            <a:pPr>
              <a:buFont typeface="Arial" pitchFamily="34" charset="0"/>
              <a:buChar char="•"/>
            </a:pPr>
            <a:endParaRPr lang="en-US" sz="3200" dirty="0"/>
          </a:p>
        </p:txBody>
      </p:sp>
      <p:sp>
        <p:nvSpPr>
          <p:cNvPr id="13" name="Snip Single Corner Rectangle 12"/>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8202" name="TextBox 14"/>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w="9525">
            <a:noFill/>
            <a:miter lim="800000"/>
            <a:headEnd/>
            <a:tailEnd/>
          </a:ln>
        </p:spPr>
        <p:txBody>
          <a:bodyPr>
            <a:spAutoFit/>
          </a:bodyPr>
          <a:lstStyle/>
          <a:p>
            <a:endParaRPr lang="en-US" dirty="0"/>
          </a:p>
          <a:p>
            <a:endParaRPr lang="en-US" dirty="0"/>
          </a:p>
        </p:txBody>
      </p:sp>
      <p:sp>
        <p:nvSpPr>
          <p:cNvPr id="18" name="TextBox 17"/>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a:defRPr/>
            </a:pPr>
            <a:r>
              <a:rPr lang="en-US" dirty="0">
                <a:solidFill>
                  <a:srgbClr val="002060"/>
                </a:solidFill>
                <a:ea typeface="ＭＳ Ｐゴシック"/>
                <a:cs typeface="ＭＳ Ｐゴシック"/>
              </a:rPr>
              <a:t>  </a:t>
            </a:r>
          </a:p>
        </p:txBody>
      </p:sp>
      <p:pic>
        <p:nvPicPr>
          <p:cNvPr id="20" name="Picture 19" descr="CNassociates ligo1.jpg"/>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eaLnBrk="0" hangingPunct="0">
              <a:defRPr/>
            </a:pPr>
            <a:endParaRPr lang="en-US" sz="2400" dirty="0">
              <a:latin typeface="Arial" charset="0"/>
              <a:ea typeface="ＭＳ Ｐゴシック" pitchFamily="1" charset="-128"/>
              <a:cs typeface="ＭＳ Ｐゴシック"/>
            </a:endParaRPr>
          </a:p>
        </p:txBody>
      </p:sp>
      <p:sp>
        <p:nvSpPr>
          <p:cNvPr id="22" name="Rectangle 21"/>
          <p:cNvSpPr/>
          <p:nvPr/>
        </p:nvSpPr>
        <p:spPr>
          <a:xfrm>
            <a:off x="685800" y="990600"/>
            <a:ext cx="5943600" cy="523875"/>
          </a:xfrm>
          <a:prstGeom prst="rect">
            <a:avLst/>
          </a:prstGeom>
        </p:spPr>
        <p:txBody>
          <a:bodyPr>
            <a:spAutoFit/>
          </a:bodyPr>
          <a:lstStyle/>
          <a:p>
            <a:pPr>
              <a:buFont typeface="Arial" pitchFamily="34" charset="0"/>
              <a:buChar char="•"/>
              <a:defRPr/>
            </a:pPr>
            <a:endParaRPr lang="en-US" sz="2800" dirty="0">
              <a:latin typeface="+mn-lt"/>
              <a:ea typeface="ＭＳ Ｐゴシック"/>
              <a:cs typeface="ＭＳ Ｐゴシック"/>
            </a:endParaRPr>
          </a:p>
        </p:txBody>
      </p:sp>
      <p:sp>
        <p:nvSpPr>
          <p:cNvPr id="8207" name="Rectangle 16"/>
          <p:cNvSpPr>
            <a:spLocks noChangeArrowheads="1"/>
          </p:cNvSpPr>
          <p:nvPr/>
        </p:nvSpPr>
        <p:spPr bwMode="auto">
          <a:xfrm>
            <a:off x="533400" y="1143000"/>
            <a:ext cx="8148638" cy="1046163"/>
          </a:xfrm>
          <a:prstGeom prst="rect">
            <a:avLst/>
          </a:prstGeom>
          <a:noFill/>
          <a:ln w="9525">
            <a:noFill/>
            <a:miter lim="800000"/>
            <a:headEnd/>
            <a:tailEnd/>
          </a:ln>
        </p:spPr>
        <p:txBody>
          <a:bodyPr>
            <a:spAutoFit/>
          </a:bodyPr>
          <a:lstStyle/>
          <a:p>
            <a:endParaRPr lang="en-US" sz="2000" dirty="0"/>
          </a:p>
          <a:p>
            <a:pPr>
              <a:buClr>
                <a:srgbClr val="002E8A"/>
              </a:buClr>
            </a:pPr>
            <a:endParaRPr lang="en-US" sz="2400" dirty="0"/>
          </a:p>
          <a:p>
            <a:endParaRPr lang="en-US" dirty="0"/>
          </a:p>
        </p:txBody>
      </p:sp>
      <p:sp>
        <p:nvSpPr>
          <p:cNvPr id="23" name="Title 1">
            <a:extLst>
              <a:ext uri="{FF2B5EF4-FFF2-40B4-BE49-F238E27FC236}">
                <a16:creationId xmlns:a16="http://schemas.microsoft.com/office/drawing/2014/main" id="{4A902404-D57D-4638-9C68-B4D6E5927B9C}"/>
              </a:ext>
            </a:extLst>
          </p:cNvPr>
          <p:cNvSpPr>
            <a:spLocks noGrp="1"/>
          </p:cNvSpPr>
          <p:nvPr>
            <p:ph type="title"/>
          </p:nvPr>
        </p:nvSpPr>
        <p:spPr>
          <a:xfrm>
            <a:off x="152400" y="1034863"/>
            <a:ext cx="8610600" cy="533400"/>
          </a:xfrm>
        </p:spPr>
        <p:txBody>
          <a:bodyPr/>
          <a:lstStyle/>
          <a:p>
            <a:r>
              <a:rPr lang="en-US" sz="2800" b="1" dirty="0">
                <a:solidFill>
                  <a:srgbClr val="000066"/>
                </a:solidFill>
              </a:rPr>
              <a:t>CNA Website and Self-Help Wellness Library </a:t>
            </a:r>
            <a:br>
              <a:rPr lang="en-US" dirty="0">
                <a:solidFill>
                  <a:srgbClr val="000066"/>
                </a:solidFill>
              </a:rPr>
            </a:br>
            <a:endParaRPr lang="en-US" dirty="0"/>
          </a:p>
        </p:txBody>
      </p:sp>
      <p:sp>
        <p:nvSpPr>
          <p:cNvPr id="28" name="Content Placeholder 2">
            <a:extLst>
              <a:ext uri="{FF2B5EF4-FFF2-40B4-BE49-F238E27FC236}">
                <a16:creationId xmlns:a16="http://schemas.microsoft.com/office/drawing/2014/main" id="{C1ED2D1B-1187-4433-BA4D-A7A8FA984AAC}"/>
              </a:ext>
            </a:extLst>
          </p:cNvPr>
          <p:cNvSpPr>
            <a:spLocks noGrp="1"/>
          </p:cNvSpPr>
          <p:nvPr>
            <p:ph idx="1"/>
          </p:nvPr>
        </p:nvSpPr>
        <p:spPr>
          <a:xfrm>
            <a:off x="266700" y="1763096"/>
            <a:ext cx="8229600" cy="4205344"/>
          </a:xfrm>
        </p:spPr>
        <p:txBody>
          <a:bodyPr/>
          <a:lstStyle/>
          <a:p>
            <a:pPr marL="76200" indent="0">
              <a:buClr>
                <a:srgbClr val="002E8A"/>
              </a:buClr>
              <a:buNone/>
            </a:pPr>
            <a:r>
              <a:rPr lang="en-US" sz="2000" dirty="0">
                <a:solidFill>
                  <a:srgbClr val="00297A"/>
                </a:solidFill>
                <a:latin typeface="+mj-lt"/>
              </a:rPr>
              <a:t>CNA website addresses physical, emotional, and mental well-being</a:t>
            </a:r>
          </a:p>
          <a:p>
            <a:pPr marL="457200" lvl="1" indent="0">
              <a:buClr>
                <a:srgbClr val="002E8A"/>
              </a:buClr>
              <a:buNone/>
            </a:pPr>
            <a:r>
              <a:rPr lang="en-US" sz="1800" dirty="0">
                <a:solidFill>
                  <a:srgbClr val="00297A"/>
                </a:solidFill>
                <a:latin typeface="+mj-lt"/>
              </a:rPr>
              <a:t>Visit </a:t>
            </a:r>
            <a:r>
              <a:rPr lang="en-US" sz="1800" b="1" dirty="0">
                <a:solidFill>
                  <a:srgbClr val="00297A"/>
                </a:solidFill>
                <a:latin typeface="+mj-lt"/>
                <a:hlinkClick r:id="rId4"/>
              </a:rPr>
              <a:t>www.charlesnechtem.com</a:t>
            </a:r>
            <a:r>
              <a:rPr lang="en-US" sz="1800" b="1" dirty="0">
                <a:solidFill>
                  <a:srgbClr val="00297A"/>
                </a:solidFill>
                <a:latin typeface="+mj-lt"/>
              </a:rPr>
              <a:t>  </a:t>
            </a:r>
          </a:p>
          <a:p>
            <a:pPr lvl="1">
              <a:buClr>
                <a:srgbClr val="002E8A"/>
              </a:buClr>
            </a:pPr>
            <a:r>
              <a:rPr lang="en-US" sz="1800" dirty="0">
                <a:solidFill>
                  <a:srgbClr val="00297A"/>
                </a:solidFill>
                <a:latin typeface="+mj-lt"/>
              </a:rPr>
              <a:t>Text us and/or schedule virtual appointments with an EAP counselor at your convenience </a:t>
            </a:r>
          </a:p>
          <a:p>
            <a:pPr lvl="1">
              <a:buClr>
                <a:srgbClr val="002E8A"/>
              </a:buClr>
            </a:pPr>
            <a:r>
              <a:rPr lang="en-US" sz="1800" dirty="0">
                <a:solidFill>
                  <a:srgbClr val="00297A"/>
                </a:solidFill>
                <a:latin typeface="+mj-lt"/>
              </a:rPr>
              <a:t>Submit your therapist referral questionnaire and the counselor will send you up to 3 match therapists via your preferred contact method</a:t>
            </a:r>
          </a:p>
          <a:p>
            <a:pPr marL="457200" lvl="1" indent="0">
              <a:buClr>
                <a:srgbClr val="002E8A"/>
              </a:buClr>
              <a:buNone/>
            </a:pPr>
            <a:endParaRPr lang="en-US" sz="1600" dirty="0">
              <a:solidFill>
                <a:srgbClr val="00297A"/>
              </a:solidFill>
              <a:latin typeface="+mj-lt"/>
            </a:endParaRPr>
          </a:p>
          <a:p>
            <a:pPr marL="76200" indent="0">
              <a:buClr>
                <a:srgbClr val="002E8A"/>
              </a:buClr>
              <a:buNone/>
            </a:pPr>
            <a:r>
              <a:rPr lang="en-US" sz="2000" dirty="0">
                <a:solidFill>
                  <a:srgbClr val="00297A"/>
                </a:solidFill>
                <a:latin typeface="+mj-lt"/>
              </a:rPr>
              <a:t>Our self-help Wellness Library provides direct access to information on over 25,000 articles that are continuously updated. To login:  </a:t>
            </a:r>
          </a:p>
          <a:p>
            <a:pPr lvl="1">
              <a:buClr>
                <a:srgbClr val="002E8A"/>
              </a:buClr>
            </a:pPr>
            <a:r>
              <a:rPr lang="en-US" sz="1600" dirty="0">
                <a:solidFill>
                  <a:srgbClr val="00297A"/>
                </a:solidFill>
                <a:latin typeface="+mj-lt"/>
              </a:rPr>
              <a:t> </a:t>
            </a:r>
            <a:r>
              <a:rPr lang="en-US" sz="1800" dirty="0">
                <a:solidFill>
                  <a:srgbClr val="00297A"/>
                </a:solidFill>
                <a:latin typeface="+mj-lt"/>
              </a:rPr>
              <a:t>Go to website: </a:t>
            </a:r>
            <a:r>
              <a:rPr lang="en-US" sz="1800" b="1" dirty="0">
                <a:solidFill>
                  <a:srgbClr val="00297A"/>
                </a:solidFill>
                <a:latin typeface="+mj-lt"/>
                <a:hlinkClick r:id="rId4"/>
              </a:rPr>
              <a:t>www.charlesnechtem.com</a:t>
            </a:r>
            <a:r>
              <a:rPr lang="en-US" sz="1800" b="1" dirty="0">
                <a:solidFill>
                  <a:srgbClr val="00297A"/>
                </a:solidFill>
                <a:latin typeface="+mj-lt"/>
              </a:rPr>
              <a:t>  </a:t>
            </a:r>
          </a:p>
          <a:p>
            <a:pPr lvl="1">
              <a:buClr>
                <a:srgbClr val="002E8A"/>
              </a:buClr>
            </a:pPr>
            <a:r>
              <a:rPr lang="en-US" sz="1800" dirty="0">
                <a:solidFill>
                  <a:srgbClr val="00297A"/>
                </a:solidFill>
                <a:latin typeface="+mj-lt"/>
              </a:rPr>
              <a:t>Select “Member”</a:t>
            </a:r>
          </a:p>
          <a:p>
            <a:pPr lvl="1">
              <a:buClr>
                <a:srgbClr val="002E8A"/>
              </a:buClr>
            </a:pPr>
            <a:r>
              <a:rPr lang="en-US" sz="1800" dirty="0">
                <a:solidFill>
                  <a:srgbClr val="00297A"/>
                </a:solidFill>
                <a:latin typeface="+mj-lt"/>
              </a:rPr>
              <a:t>Login if you are a new member, or register as new user</a:t>
            </a:r>
          </a:p>
          <a:p>
            <a:pPr marL="457200" lvl="1" indent="0">
              <a:buClr>
                <a:srgbClr val="002E8A"/>
              </a:buClr>
              <a:buNone/>
            </a:pPr>
            <a:endParaRPr lang="en-US" dirty="0">
              <a:solidFill>
                <a:srgbClr val="00297A"/>
              </a:solidFill>
            </a:endParaRPr>
          </a:p>
        </p:txBody>
      </p:sp>
    </p:spTree>
    <p:extLst>
      <p:ext uri="{BB962C8B-B14F-4D97-AF65-F5344CB8AC3E}">
        <p14:creationId xmlns:p14="http://schemas.microsoft.com/office/powerpoint/2010/main" val="502551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0" y="0"/>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pic>
        <p:nvPicPr>
          <p:cNvPr id="15" name="Picture 14">
            <a:extLst>
              <a:ext uri="{FF2B5EF4-FFF2-40B4-BE49-F238E27FC236}">
                <a16:creationId xmlns:a16="http://schemas.microsoft.com/office/drawing/2014/main" id="{4C215DE0-0DA8-42A8-802D-F5C0FDDC4AF7}"/>
              </a:ext>
            </a:extLst>
          </p:cNvPr>
          <p:cNvPicPr>
            <a:picLocks noChangeAspect="1"/>
          </p:cNvPicPr>
          <p:nvPr/>
        </p:nvPicPr>
        <p:blipFill>
          <a:blip r:embed="rId4"/>
          <a:stretch>
            <a:fillRect/>
          </a:stretch>
        </p:blipFill>
        <p:spPr>
          <a:xfrm>
            <a:off x="1676890" y="746126"/>
            <a:ext cx="5409219" cy="54721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7BC0F4F-B837-4068-94FE-EC253F986B24}"/>
              </a:ext>
            </a:extLst>
          </p:cNvPr>
          <p:cNvSpPr>
            <a:spLocks noGrp="1"/>
          </p:cNvSpPr>
          <p:nvPr>
            <p:ph type="dt" sz="quarter" idx="10"/>
          </p:nvPr>
        </p:nvSpPr>
        <p:spPr>
          <a:xfrm>
            <a:off x="1295400" y="6400800"/>
            <a:ext cx="2438400" cy="457200"/>
          </a:xfrm>
        </p:spPr>
        <p:txBody>
          <a:bodyPr/>
          <a:lstStyle/>
          <a:p>
            <a:pPr>
              <a:defRPr/>
            </a:pPr>
            <a:r>
              <a:rPr lang="en-US" dirty="0">
                <a:solidFill>
                  <a:schemeClr val="bg1">
                    <a:lumMod val="85000"/>
                  </a:schemeClr>
                </a:solidFill>
              </a:rPr>
              <a:t>www.charlesnechtem.com</a:t>
            </a:r>
          </a:p>
        </p:txBody>
      </p:sp>
      <p:sp>
        <p:nvSpPr>
          <p:cNvPr id="27651" name="TextBox 3">
            <a:extLst>
              <a:ext uri="{FF2B5EF4-FFF2-40B4-BE49-F238E27FC236}">
                <a16:creationId xmlns:a16="http://schemas.microsoft.com/office/drawing/2014/main" id="{84206795-55AC-4E62-B68F-A2257E9BAD2D}"/>
              </a:ext>
            </a:extLst>
          </p:cNvPr>
          <p:cNvSpPr txBox="1">
            <a:spLocks noChangeArrowheads="1"/>
          </p:cNvSpPr>
          <p:nvPr/>
        </p:nvSpPr>
        <p:spPr bwMode="auto">
          <a:xfrm>
            <a:off x="7315200" y="6396038"/>
            <a:ext cx="2841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r>
              <a:rPr lang="en-US" altLang="en-US" sz="1400">
                <a:solidFill>
                  <a:schemeClr val="tx1"/>
                </a:solidFill>
              </a:rPr>
              <a:t>2</a:t>
            </a:r>
          </a:p>
        </p:txBody>
      </p:sp>
      <p:sp>
        <p:nvSpPr>
          <p:cNvPr id="27652" name="TextBox 4">
            <a:extLst>
              <a:ext uri="{FF2B5EF4-FFF2-40B4-BE49-F238E27FC236}">
                <a16:creationId xmlns:a16="http://schemas.microsoft.com/office/drawing/2014/main" id="{5C7064D5-281E-4A38-A033-7C0DE6ADF109}"/>
              </a:ext>
            </a:extLst>
          </p:cNvPr>
          <p:cNvSpPr txBox="1">
            <a:spLocks noChangeArrowheads="1"/>
          </p:cNvSpPr>
          <p:nvPr/>
        </p:nvSpPr>
        <p:spPr bwMode="auto">
          <a:xfrm>
            <a:off x="0" y="0"/>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a:p>
            <a:pPr eaLnBrk="1" hangingPunct="1">
              <a:spcBef>
                <a:spcPct val="0"/>
              </a:spcBef>
              <a:buFontTx/>
              <a:buNone/>
            </a:pPr>
            <a:endParaRPr lang="en-US" altLang="en-US" sz="1800">
              <a:solidFill>
                <a:schemeClr val="tx1"/>
              </a:solidFill>
            </a:endParaRPr>
          </a:p>
        </p:txBody>
      </p:sp>
      <p:sp>
        <p:nvSpPr>
          <p:cNvPr id="27653" name="TextBox 6">
            <a:extLst>
              <a:ext uri="{FF2B5EF4-FFF2-40B4-BE49-F238E27FC236}">
                <a16:creationId xmlns:a16="http://schemas.microsoft.com/office/drawing/2014/main" id="{E8801631-EC98-4CA0-A454-662AEB7C0E8A}"/>
              </a:ext>
            </a:extLst>
          </p:cNvPr>
          <p:cNvSpPr txBox="1">
            <a:spLocks noChangeArrowheads="1"/>
          </p:cNvSpPr>
          <p:nvPr/>
        </p:nvSpPr>
        <p:spPr bwMode="auto">
          <a:xfrm>
            <a:off x="0" y="381000"/>
            <a:ext cx="8763000" cy="36988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4" name="TextBox 8">
            <a:extLst>
              <a:ext uri="{FF2B5EF4-FFF2-40B4-BE49-F238E27FC236}">
                <a16:creationId xmlns:a16="http://schemas.microsoft.com/office/drawing/2014/main" id="{AC7418F4-868C-4352-9334-033B99BC499C}"/>
              </a:ext>
            </a:extLst>
          </p:cNvPr>
          <p:cNvSpPr txBox="1">
            <a:spLocks noChangeArrowheads="1"/>
          </p:cNvSpPr>
          <p:nvPr/>
        </p:nvSpPr>
        <p:spPr bwMode="auto">
          <a:xfrm>
            <a:off x="762000" y="685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27655" name="TextBox 10">
            <a:extLst>
              <a:ext uri="{FF2B5EF4-FFF2-40B4-BE49-F238E27FC236}">
                <a16:creationId xmlns:a16="http://schemas.microsoft.com/office/drawing/2014/main" id="{3D948E50-1EE7-4607-9BFC-937F2CE55EB4}"/>
              </a:ext>
            </a:extLst>
          </p:cNvPr>
          <p:cNvSpPr txBox="1">
            <a:spLocks noChangeArrowheads="1"/>
          </p:cNvSpPr>
          <p:nvPr/>
        </p:nvSpPr>
        <p:spPr bwMode="auto">
          <a:xfrm>
            <a:off x="1295400" y="10668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endParaRPr>
          </a:p>
        </p:txBody>
      </p:sp>
      <p:sp>
        <p:nvSpPr>
          <p:cNvPr id="14345" name="Rectangle 11">
            <a:extLst>
              <a:ext uri="{FF2B5EF4-FFF2-40B4-BE49-F238E27FC236}">
                <a16:creationId xmlns:a16="http://schemas.microsoft.com/office/drawing/2014/main" id="{B08F8531-0C55-44EA-8F23-C7E1B7D2A7FA}"/>
              </a:ext>
            </a:extLst>
          </p:cNvPr>
          <p:cNvSpPr>
            <a:spLocks noChangeArrowheads="1"/>
          </p:cNvSpPr>
          <p:nvPr/>
        </p:nvSpPr>
        <p:spPr bwMode="auto">
          <a:xfrm>
            <a:off x="533400" y="990600"/>
            <a:ext cx="8229600" cy="523875"/>
          </a:xfrm>
          <a:prstGeom prst="rect">
            <a:avLst/>
          </a:prstGeom>
          <a:noFill/>
          <a:ln w="9525">
            <a:noFill/>
            <a:miter lim="800000"/>
            <a:headEnd/>
            <a:tailEnd/>
          </a:ln>
        </p:spPr>
        <p:txBody>
          <a:bodyPr>
            <a:spAutoFit/>
          </a:bodyPr>
          <a:lstStyle/>
          <a:p>
            <a:pPr eaLnBrk="1" hangingPunct="1">
              <a:defRPr/>
            </a:pPr>
            <a:r>
              <a:rPr lang="en-US" sz="2800" dirty="0">
                <a:solidFill>
                  <a:srgbClr val="002060"/>
                </a:solidFill>
                <a:latin typeface="Myriad Pro"/>
                <a:ea typeface="ＭＳ Ｐゴシック"/>
                <a:cs typeface="ＭＳ Ｐゴシック"/>
              </a:rPr>
              <a:t>  </a:t>
            </a:r>
            <a:endParaRPr lang="en-US" sz="2800" dirty="0">
              <a:latin typeface="+mn-lt"/>
              <a:ea typeface="ＭＳ Ｐゴシック"/>
              <a:cs typeface="ＭＳ Ｐゴシック"/>
            </a:endParaRPr>
          </a:p>
        </p:txBody>
      </p:sp>
      <p:sp>
        <p:nvSpPr>
          <p:cNvPr id="13" name="Snip Single Corner Rectangle 12">
            <a:extLst>
              <a:ext uri="{FF2B5EF4-FFF2-40B4-BE49-F238E27FC236}">
                <a16:creationId xmlns:a16="http://schemas.microsoft.com/office/drawing/2014/main" id="{E0BB0FE1-9495-41D0-B839-51FCC7E49D43}"/>
              </a:ext>
            </a:extLst>
          </p:cNvPr>
          <p:cNvSpPr/>
          <p:nvPr/>
        </p:nvSpPr>
        <p:spPr bwMode="auto">
          <a:xfrm rot="5400000">
            <a:off x="4160837" y="-4313237"/>
            <a:ext cx="822325" cy="9144000"/>
          </a:xfrm>
          <a:prstGeom prst="snip1Rect">
            <a:avLst>
              <a:gd name="adj" fmla="val 46047"/>
            </a:avLst>
          </a:prstGeom>
          <a:gradFill flip="none" rotWithShape="1">
            <a:gsLst>
              <a:gs pos="34000">
                <a:srgbClr val="002060"/>
              </a:gs>
              <a:gs pos="79000">
                <a:schemeClr val="bg1">
                  <a:lumMod val="85000"/>
                </a:schemeClr>
              </a:gs>
              <a:gs pos="94000">
                <a:srgbClr val="002060">
                  <a:tint val="23500"/>
                  <a:satMod val="160000"/>
                </a:srgbClr>
              </a:gs>
            </a:gsLst>
            <a:lin ang="5400000" scaled="0"/>
            <a:tileRect/>
          </a:gradFill>
          <a:ln w="9525" cap="flat" cmpd="sng" algn="ctr">
            <a:solidFill>
              <a:schemeClr val="tx1"/>
            </a:solid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sp>
        <p:nvSpPr>
          <p:cNvPr id="27658" name="TextBox 14">
            <a:extLst>
              <a:ext uri="{FF2B5EF4-FFF2-40B4-BE49-F238E27FC236}">
                <a16:creationId xmlns:a16="http://schemas.microsoft.com/office/drawing/2014/main" id="{1A7A8DBD-7609-4A1A-96CD-DE40F7ACEE56}"/>
              </a:ext>
            </a:extLst>
          </p:cNvPr>
          <p:cNvSpPr txBox="1">
            <a:spLocks noChangeArrowheads="1"/>
          </p:cNvSpPr>
          <p:nvPr/>
        </p:nvSpPr>
        <p:spPr bwMode="auto">
          <a:xfrm>
            <a:off x="5562600" y="6218238"/>
            <a:ext cx="3581400" cy="639762"/>
          </a:xfrm>
          <a:prstGeom prst="rect">
            <a:avLst/>
          </a:prstGeom>
          <a:gradFill rotWithShape="1">
            <a:gsLst>
              <a:gs pos="0">
                <a:srgbClr val="002060"/>
              </a:gs>
              <a:gs pos="34000">
                <a:srgbClr val="002060"/>
              </a:gs>
              <a:gs pos="50000">
                <a:srgbClr val="002060"/>
              </a:gs>
              <a:gs pos="100000">
                <a:srgbClr val="E2E2E7"/>
              </a:gs>
            </a:gsLst>
            <a:lin ang="108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Times" panose="02020603050405020304" pitchFamily="18" charset="0"/>
              <a:buChar char="•"/>
              <a:defRPr sz="3200">
                <a:solidFill>
                  <a:srgbClr val="12294C"/>
                </a:solidFill>
                <a:latin typeface="Myriad Pro"/>
                <a:ea typeface="ＭＳ Ｐゴシック" panose="020B0600070205080204" pitchFamily="34" charset="-128"/>
              </a:defRPr>
            </a:lvl1pPr>
            <a:lvl2pPr marL="742950" indent="-285750">
              <a:spcBef>
                <a:spcPct val="20000"/>
              </a:spcBef>
              <a:buFont typeface="Wingdings" panose="05000000000000000000" pitchFamily="2" charset="2"/>
              <a:buChar char="§"/>
              <a:defRPr sz="2800">
                <a:solidFill>
                  <a:srgbClr val="12294C"/>
                </a:solidFill>
                <a:latin typeface="Myriad Pro"/>
                <a:ea typeface="ＭＳ Ｐゴシック" panose="020B0600070205080204" pitchFamily="34" charset="-128"/>
              </a:defRPr>
            </a:lvl2pPr>
            <a:lvl3pPr marL="1143000" indent="-228600">
              <a:spcBef>
                <a:spcPct val="20000"/>
              </a:spcBef>
              <a:buFont typeface="Wingdings" panose="05000000000000000000" pitchFamily="2" charset="2"/>
              <a:buChar char="§"/>
              <a:defRPr sz="2400">
                <a:solidFill>
                  <a:srgbClr val="12294C"/>
                </a:solidFill>
                <a:latin typeface="Myriad Pro"/>
                <a:ea typeface="ＭＳ Ｐゴシック" panose="020B0600070205080204" pitchFamily="34" charset="-128"/>
              </a:defRPr>
            </a:lvl3pPr>
            <a:lvl4pPr marL="1600200" indent="-228600">
              <a:spcBef>
                <a:spcPct val="20000"/>
              </a:spcBef>
              <a:buFont typeface="Arial" panose="020B0604020202020204" pitchFamily="34" charset="0"/>
              <a:buAutoNum type="arabicParenR"/>
              <a:defRPr sz="2000">
                <a:solidFill>
                  <a:srgbClr val="12294C"/>
                </a:solidFill>
                <a:latin typeface="Myriad Pro"/>
                <a:ea typeface="ＭＳ Ｐゴシック" panose="020B0600070205080204" pitchFamily="34" charset="-128"/>
              </a:defRPr>
            </a:lvl4pPr>
            <a:lvl5pPr marL="2057400" indent="-228600">
              <a:spcBef>
                <a:spcPct val="20000"/>
              </a:spcBef>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AutoNum type="alphaLcParenR"/>
              <a:defRPr sz="2000">
                <a:solidFill>
                  <a:srgbClr val="12294C"/>
                </a:solidFill>
                <a:latin typeface="Myriad Pro"/>
                <a:ea typeface="ＭＳ Ｐゴシック" panose="020B0600070205080204" pitchFamily="34" charset="-128"/>
              </a:defRPr>
            </a:lvl9pPr>
          </a:lstStyle>
          <a:p>
            <a:pPr eaLnBrk="1" hangingPunct="1">
              <a:spcBef>
                <a:spcPct val="0"/>
              </a:spcBef>
              <a:buFontTx/>
              <a:buNone/>
            </a:pPr>
            <a:endParaRPr lang="en-US" altLang="en-US" sz="1800">
              <a:solidFill>
                <a:schemeClr val="tx1"/>
              </a:solidFill>
              <a:latin typeface="Arial" panose="020B0604020202020204" pitchFamily="34" charset="0"/>
            </a:endParaRPr>
          </a:p>
          <a:p>
            <a:pPr eaLnBrk="1" hangingPunct="1">
              <a:spcBef>
                <a:spcPct val="0"/>
              </a:spcBef>
              <a:buFontTx/>
              <a:buNone/>
            </a:pPr>
            <a:endParaRPr lang="en-US" altLang="en-US" sz="1800">
              <a:solidFill>
                <a:schemeClr val="tx1"/>
              </a:solidFill>
              <a:latin typeface="Arial" panose="020B0604020202020204" pitchFamily="34" charset="0"/>
            </a:endParaRPr>
          </a:p>
        </p:txBody>
      </p:sp>
      <p:sp>
        <p:nvSpPr>
          <p:cNvPr id="18" name="TextBox 17">
            <a:extLst>
              <a:ext uri="{FF2B5EF4-FFF2-40B4-BE49-F238E27FC236}">
                <a16:creationId xmlns:a16="http://schemas.microsoft.com/office/drawing/2014/main" id="{7EF021A7-EA5F-4CAF-92B5-10CCADE9D75A}"/>
              </a:ext>
            </a:extLst>
          </p:cNvPr>
          <p:cNvSpPr txBox="1"/>
          <p:nvPr/>
        </p:nvSpPr>
        <p:spPr>
          <a:xfrm>
            <a:off x="0" y="6218238"/>
            <a:ext cx="5394325" cy="646112"/>
          </a:xfrm>
          <a:prstGeom prst="rect">
            <a:avLst/>
          </a:prstGeom>
          <a:gradFill flip="none" rotWithShape="1">
            <a:gsLst>
              <a:gs pos="91000">
                <a:schemeClr val="bg1">
                  <a:lumMod val="85000"/>
                </a:schemeClr>
              </a:gs>
              <a:gs pos="100000">
                <a:schemeClr val="bg1">
                  <a:lumMod val="75000"/>
                </a:schemeClr>
              </a:gs>
              <a:gs pos="16000">
                <a:srgbClr val="7D8496"/>
              </a:gs>
              <a:gs pos="87000">
                <a:srgbClr val="E6E6E6"/>
              </a:gs>
              <a:gs pos="100000">
                <a:srgbClr val="7D8496"/>
              </a:gs>
              <a:gs pos="100000">
                <a:srgbClr val="E6E6E6"/>
              </a:gs>
            </a:gsLst>
            <a:lin ang="0" scaled="0"/>
            <a:tileRect/>
          </a:gradFill>
        </p:spPr>
        <p:txBody>
          <a:bodyPr>
            <a:spAutoFit/>
          </a:bodyPr>
          <a:lstStyle/>
          <a:p>
            <a:pPr eaLnBrk="1" hangingPunct="1">
              <a:defRPr/>
            </a:pPr>
            <a:r>
              <a:rPr lang="en-US" dirty="0">
                <a:solidFill>
                  <a:srgbClr val="002060"/>
                </a:solidFill>
                <a:ea typeface="ＭＳ Ｐゴシック"/>
                <a:cs typeface="ＭＳ Ｐゴシック"/>
              </a:rPr>
              <a:t>     </a:t>
            </a:r>
            <a:r>
              <a:rPr lang="en-US" sz="1400" dirty="0">
                <a:solidFill>
                  <a:srgbClr val="002060"/>
                </a:solidFill>
                <a:ea typeface="ＭＳ Ｐゴシック"/>
                <a:cs typeface="ＭＳ Ｐゴシック"/>
              </a:rPr>
              <a:t>www.charlesnechtem.com                                                 </a:t>
            </a:r>
            <a:endParaRPr lang="en-US" dirty="0">
              <a:solidFill>
                <a:srgbClr val="002060"/>
              </a:solidFill>
              <a:ea typeface="ＭＳ Ｐゴシック"/>
              <a:cs typeface="ＭＳ Ｐゴシック"/>
            </a:endParaRPr>
          </a:p>
          <a:p>
            <a:pPr eaLnBrk="1" hangingPunct="1">
              <a:defRPr/>
            </a:pPr>
            <a:r>
              <a:rPr lang="en-US" dirty="0">
                <a:solidFill>
                  <a:srgbClr val="002060"/>
                </a:solidFill>
                <a:ea typeface="ＭＳ Ｐゴシック"/>
                <a:cs typeface="ＭＳ Ｐゴシック"/>
              </a:rPr>
              <a:t>  </a:t>
            </a:r>
          </a:p>
        </p:txBody>
      </p:sp>
      <p:pic>
        <p:nvPicPr>
          <p:cNvPr id="20" name="Picture 19" descr="CNassociates ligo1.jpg">
            <a:extLst>
              <a:ext uri="{FF2B5EF4-FFF2-40B4-BE49-F238E27FC236}">
                <a16:creationId xmlns:a16="http://schemas.microsoft.com/office/drawing/2014/main" id="{68F22936-9D94-4F0E-BA6F-39A9FCB58529}"/>
              </a:ext>
            </a:extLst>
          </p:cNvPr>
          <p:cNvPicPr>
            <a:picLocks noChangeAspect="1"/>
          </p:cNvPicPr>
          <p:nvPr/>
        </p:nvPicPr>
        <p:blipFill>
          <a:blip r:embed="rId3" cstate="print">
            <a:lum contrast="30000"/>
          </a:blip>
          <a:stretch>
            <a:fillRect/>
          </a:stretch>
        </p:blipFill>
        <p:spPr>
          <a:xfrm>
            <a:off x="7848600" y="6324600"/>
            <a:ext cx="1143000" cy="328103"/>
          </a:xfrm>
          <a:prstGeom prst="rect">
            <a:avLst/>
          </a:prstGeom>
          <a:ln>
            <a:noFill/>
          </a:ln>
          <a:effectLst>
            <a:softEdge rad="31750"/>
          </a:effectLst>
        </p:spPr>
      </p:pic>
      <p:sp>
        <p:nvSpPr>
          <p:cNvPr id="24" name="Right Triangle 23">
            <a:extLst>
              <a:ext uri="{FF2B5EF4-FFF2-40B4-BE49-F238E27FC236}">
                <a16:creationId xmlns:a16="http://schemas.microsoft.com/office/drawing/2014/main" id="{6B391ADB-CAAD-4292-943D-A970AC0D4D5F}"/>
              </a:ext>
            </a:extLst>
          </p:cNvPr>
          <p:cNvSpPr/>
          <p:nvPr/>
        </p:nvSpPr>
        <p:spPr bwMode="auto">
          <a:xfrm rot="5400000">
            <a:off x="8712994" y="330994"/>
            <a:ext cx="457200" cy="404812"/>
          </a:xfrm>
          <a:prstGeom prst="rtTriangle">
            <a:avLst/>
          </a:prstGeom>
          <a:gradFill>
            <a:gsLst>
              <a:gs pos="34000">
                <a:srgbClr val="002060"/>
              </a:gs>
              <a:gs pos="78000">
                <a:schemeClr val="bg1">
                  <a:lumMod val="85000"/>
                </a:schemeClr>
              </a:gs>
              <a:gs pos="98000">
                <a:srgbClr val="002060">
                  <a:tint val="23500"/>
                  <a:satMod val="160000"/>
                </a:srgbClr>
              </a:gs>
            </a:gsLst>
            <a:lin ang="6600000" scaled="0"/>
          </a:gradFill>
          <a:ln w="9525" cap="flat" cmpd="sng" algn="ctr">
            <a:noFill/>
            <a:prstDash val="solid"/>
            <a:round/>
            <a:headEnd type="none" w="med" len="med"/>
            <a:tailEnd type="none" w="med" len="med"/>
          </a:ln>
          <a:effectLst/>
        </p:spPr>
        <p:txBody>
          <a:bodyPr/>
          <a:lstStyle/>
          <a:p>
            <a:pPr>
              <a:defRPr/>
            </a:pPr>
            <a:endParaRPr lang="en-US" sz="2400" dirty="0">
              <a:latin typeface="Arial" charset="0"/>
              <a:ea typeface="ＭＳ Ｐゴシック" pitchFamily="1" charset="-128"/>
              <a:cs typeface="ＭＳ Ｐゴシック"/>
            </a:endParaRPr>
          </a:p>
        </p:txBody>
      </p:sp>
      <p:pic>
        <p:nvPicPr>
          <p:cNvPr id="17" name="204133ED-D9C9-4E20-AD05-B5BFBDCB19FC">
            <a:extLst>
              <a:ext uri="{FF2B5EF4-FFF2-40B4-BE49-F238E27FC236}">
                <a16:creationId xmlns:a16="http://schemas.microsoft.com/office/drawing/2014/main" id="{D52E7383-21A6-46D9-8079-25A185556AF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396038" y="1294793"/>
            <a:ext cx="2557462" cy="4546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9" name="Picture 18" descr="Graphical user interface, application&#10;&#10;Description automatically generated">
            <a:extLst>
              <a:ext uri="{FF2B5EF4-FFF2-40B4-BE49-F238E27FC236}">
                <a16:creationId xmlns:a16="http://schemas.microsoft.com/office/drawing/2014/main" id="{C03E1BA9-F1D8-4D5A-929C-AA40D5C54388}"/>
              </a:ext>
            </a:extLst>
          </p:cNvPr>
          <p:cNvPicPr>
            <a:picLocks noChangeAspect="1"/>
          </p:cNvPicPr>
          <p:nvPr/>
        </p:nvPicPr>
        <p:blipFill rotWithShape="1">
          <a:blip r:embed="rId5"/>
          <a:srcRect l="40064" t="48818" r="41667" b="38460"/>
          <a:stretch/>
        </p:blipFill>
        <p:spPr bwMode="auto">
          <a:xfrm>
            <a:off x="3648076" y="5243948"/>
            <a:ext cx="2557462" cy="918727"/>
          </a:xfrm>
          <a:prstGeom prst="rect">
            <a:avLst/>
          </a:prstGeom>
          <a:ln>
            <a:noFill/>
          </a:ln>
          <a:extLst>
            <a:ext uri="{53640926-AAD7-44D8-BBD7-CCE9431645EC}">
              <a14:shadowObscured xmlns:a14="http://schemas.microsoft.com/office/drawing/2010/main"/>
            </a:ext>
          </a:extLst>
        </p:spPr>
      </p:pic>
      <p:sp>
        <p:nvSpPr>
          <p:cNvPr id="21" name="Content Placeholder 2">
            <a:extLst>
              <a:ext uri="{FF2B5EF4-FFF2-40B4-BE49-F238E27FC236}">
                <a16:creationId xmlns:a16="http://schemas.microsoft.com/office/drawing/2014/main" id="{72735A1C-0BC4-4909-A92A-B40BBAEFBAD0}"/>
              </a:ext>
            </a:extLst>
          </p:cNvPr>
          <p:cNvSpPr txBox="1">
            <a:spLocks/>
          </p:cNvSpPr>
          <p:nvPr/>
        </p:nvSpPr>
        <p:spPr bwMode="auto">
          <a:xfrm>
            <a:off x="357944" y="1136698"/>
            <a:ext cx="5394325" cy="3968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609600" indent="-609600" algn="l" rtl="0" eaLnBrk="0" fontAlgn="base" hangingPunct="0">
              <a:spcBef>
                <a:spcPct val="20000"/>
              </a:spcBef>
              <a:spcAft>
                <a:spcPct val="0"/>
              </a:spcAft>
              <a:buFont typeface="Times" pitchFamily="18" charset="0"/>
              <a:buChar char="•"/>
              <a:defRPr sz="3200">
                <a:solidFill>
                  <a:srgbClr val="12294C"/>
                </a:solidFill>
                <a:latin typeface="+mn-lt"/>
                <a:ea typeface="+mn-ea"/>
                <a:cs typeface="ＭＳ Ｐゴシック"/>
              </a:defRPr>
            </a:lvl1pPr>
            <a:lvl2pPr marL="990600" indent="-533400" algn="l" rtl="0" eaLnBrk="0" fontAlgn="base" hangingPunct="0">
              <a:spcBef>
                <a:spcPct val="20000"/>
              </a:spcBef>
              <a:spcAft>
                <a:spcPct val="0"/>
              </a:spcAft>
              <a:buFont typeface="Wingdings" pitchFamily="2" charset="2"/>
              <a:buChar char="§"/>
              <a:defRPr sz="2800">
                <a:solidFill>
                  <a:srgbClr val="12294C"/>
                </a:solidFill>
                <a:latin typeface="+mn-lt"/>
                <a:ea typeface="+mn-ea"/>
                <a:cs typeface="ＭＳ Ｐゴシック"/>
              </a:defRPr>
            </a:lvl2pPr>
            <a:lvl3pPr marL="1314450" indent="-457200" algn="l" rtl="0" eaLnBrk="0" fontAlgn="base" hangingPunct="0">
              <a:spcBef>
                <a:spcPct val="20000"/>
              </a:spcBef>
              <a:spcAft>
                <a:spcPct val="0"/>
              </a:spcAft>
              <a:buFont typeface="Wingdings" pitchFamily="2" charset="2"/>
              <a:buChar char="§"/>
              <a:defRPr sz="2400">
                <a:solidFill>
                  <a:srgbClr val="12294C"/>
                </a:solidFill>
                <a:latin typeface="+mn-lt"/>
                <a:ea typeface="+mn-ea"/>
                <a:cs typeface="ＭＳ Ｐゴシック"/>
              </a:defRPr>
            </a:lvl3pPr>
            <a:lvl4pPr marL="1581150" indent="-381000" algn="l" rtl="0" eaLnBrk="0" fontAlgn="base" hangingPunct="0">
              <a:spcBef>
                <a:spcPct val="20000"/>
              </a:spcBef>
              <a:spcAft>
                <a:spcPct val="0"/>
              </a:spcAft>
              <a:buFont typeface="Arial" pitchFamily="34" charset="0"/>
              <a:buAutoNum type="arabicParenR"/>
              <a:defRPr sz="2000">
                <a:solidFill>
                  <a:srgbClr val="12294C"/>
                </a:solidFill>
                <a:latin typeface="+mn-lt"/>
                <a:ea typeface="+mn-ea"/>
                <a:cs typeface="ＭＳ Ｐゴシック"/>
              </a:defRPr>
            </a:lvl4pPr>
            <a:lvl5pPr marL="1924050" indent="-381000" algn="l" rtl="0" eaLnBrk="0" fontAlgn="base" hangingPunct="0">
              <a:spcBef>
                <a:spcPct val="20000"/>
              </a:spcBef>
              <a:spcAft>
                <a:spcPct val="0"/>
              </a:spcAft>
              <a:buFont typeface="Arial" pitchFamily="34" charset="0"/>
              <a:buAutoNum type="alphaLcParenR"/>
              <a:defRPr sz="2000">
                <a:solidFill>
                  <a:srgbClr val="12294C"/>
                </a:solidFill>
                <a:latin typeface="+mn-lt"/>
                <a:ea typeface="+mn-ea"/>
                <a:cs typeface="ＭＳ Ｐゴシック"/>
              </a:defRPr>
            </a:lvl5pPr>
            <a:lvl6pPr marL="23812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6pPr>
            <a:lvl7pPr marL="28384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7pPr>
            <a:lvl8pPr marL="32956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8pPr>
            <a:lvl9pPr marL="3752850" indent="-381000" algn="l" rtl="0" eaLnBrk="1" fontAlgn="base" hangingPunct="1">
              <a:spcBef>
                <a:spcPct val="20000"/>
              </a:spcBef>
              <a:spcAft>
                <a:spcPct val="0"/>
              </a:spcAft>
              <a:buFont typeface="Arial" charset="0"/>
              <a:buAutoNum type="alphaLcParenR"/>
              <a:defRPr sz="2000">
                <a:solidFill>
                  <a:srgbClr val="12294C"/>
                </a:solidFill>
                <a:latin typeface="+mn-lt"/>
                <a:ea typeface="+mn-ea"/>
              </a:defRPr>
            </a:lvl9pPr>
          </a:lstStyle>
          <a:p>
            <a:pPr lvl="1">
              <a:lnSpc>
                <a:spcPct val="150000"/>
              </a:lnSpc>
              <a:buClr>
                <a:srgbClr val="002E8A"/>
              </a:buClr>
            </a:pPr>
            <a:r>
              <a:rPr lang="en-US" sz="1600" b="1" kern="0" dirty="0">
                <a:solidFill>
                  <a:srgbClr val="00297A"/>
                </a:solidFill>
                <a:latin typeface="+mj-lt"/>
              </a:rPr>
              <a:t>Mobile APP</a:t>
            </a:r>
            <a:r>
              <a:rPr lang="en-US" sz="1600" kern="0" dirty="0">
                <a:solidFill>
                  <a:srgbClr val="00297A"/>
                </a:solidFill>
                <a:latin typeface="+mj-lt"/>
              </a:rPr>
              <a:t>: Feature </a:t>
            </a:r>
          </a:p>
          <a:p>
            <a:pPr lvl="1">
              <a:lnSpc>
                <a:spcPct val="150000"/>
              </a:lnSpc>
              <a:buClr>
                <a:srgbClr val="002E8A"/>
              </a:buClr>
            </a:pPr>
            <a:r>
              <a:rPr lang="en-US" sz="1600" kern="0" dirty="0">
                <a:solidFill>
                  <a:srgbClr val="00297A"/>
                </a:solidFill>
                <a:latin typeface="+mj-lt"/>
              </a:rPr>
              <a:t>Call Us 24/7 at 800-531-2040</a:t>
            </a:r>
          </a:p>
          <a:p>
            <a:pPr lvl="1">
              <a:lnSpc>
                <a:spcPct val="150000"/>
              </a:lnSpc>
              <a:buClr>
                <a:srgbClr val="002E8A"/>
              </a:buClr>
            </a:pPr>
            <a:r>
              <a:rPr lang="en-US" sz="1600" kern="0" dirty="0">
                <a:solidFill>
                  <a:srgbClr val="00297A"/>
                </a:solidFill>
                <a:latin typeface="+mj-lt"/>
              </a:rPr>
              <a:t>Email your concern at </a:t>
            </a:r>
            <a:r>
              <a:rPr lang="en-US" sz="1600" kern="0" dirty="0">
                <a:solidFill>
                  <a:srgbClr val="00297A"/>
                </a:solidFill>
                <a:latin typeface="+mj-lt"/>
                <a:hlinkClick r:id="rId6"/>
              </a:rPr>
              <a:t>inquires@charlesnechtem.com</a:t>
            </a:r>
            <a:r>
              <a:rPr lang="en-US" sz="1600" kern="0" dirty="0">
                <a:solidFill>
                  <a:srgbClr val="00297A"/>
                </a:solidFill>
                <a:latin typeface="+mj-lt"/>
              </a:rPr>
              <a:t> </a:t>
            </a:r>
          </a:p>
          <a:p>
            <a:pPr lvl="1">
              <a:buClr>
                <a:srgbClr val="002E8A"/>
              </a:buClr>
            </a:pPr>
            <a:r>
              <a:rPr lang="en-US" sz="1600" kern="0" dirty="0">
                <a:solidFill>
                  <a:srgbClr val="00297A"/>
                </a:solidFill>
                <a:latin typeface="+mj-lt"/>
              </a:rPr>
              <a:t>Text us and/or schedule a virtual appointment with and EAP counselor at your convenience </a:t>
            </a:r>
          </a:p>
          <a:p>
            <a:pPr marL="457200" lvl="1" indent="0">
              <a:spcBef>
                <a:spcPts val="0"/>
              </a:spcBef>
              <a:buClr>
                <a:srgbClr val="002E8A"/>
              </a:buClr>
              <a:buNone/>
            </a:pPr>
            <a:endParaRPr lang="en-US" sz="600" kern="0" dirty="0">
              <a:solidFill>
                <a:srgbClr val="00297A"/>
              </a:solidFill>
              <a:latin typeface="+mj-lt"/>
            </a:endParaRPr>
          </a:p>
          <a:p>
            <a:pPr lvl="1">
              <a:buClr>
                <a:srgbClr val="002E8A"/>
              </a:buClr>
            </a:pPr>
            <a:r>
              <a:rPr lang="en-US" sz="1600" kern="0" dirty="0">
                <a:solidFill>
                  <a:srgbClr val="00297A"/>
                </a:solidFill>
                <a:latin typeface="+mj-lt"/>
              </a:rPr>
              <a:t>Submit your therapist referral questionnaire and the counselor will send up to 3 matched therapists via your preferred contact method  </a:t>
            </a:r>
          </a:p>
          <a:p>
            <a:pPr lvl="1">
              <a:spcBef>
                <a:spcPts val="0"/>
              </a:spcBef>
              <a:buClr>
                <a:srgbClr val="002E8A"/>
              </a:buClr>
            </a:pPr>
            <a:endParaRPr lang="en-US" sz="600" kern="0" dirty="0">
              <a:solidFill>
                <a:srgbClr val="00297A"/>
              </a:solidFill>
              <a:latin typeface="+mj-lt"/>
            </a:endParaRPr>
          </a:p>
          <a:p>
            <a:pPr lvl="1">
              <a:buClr>
                <a:srgbClr val="002E8A"/>
              </a:buClr>
            </a:pPr>
            <a:r>
              <a:rPr lang="en-US" sz="1600" kern="0" dirty="0">
                <a:solidFill>
                  <a:srgbClr val="00297A"/>
                </a:solidFill>
                <a:latin typeface="+mj-lt"/>
              </a:rPr>
              <a:t>Access interactive self-help wellness library with 25,000 resources </a:t>
            </a:r>
          </a:p>
          <a:p>
            <a:pPr marL="457200" lvl="1" indent="0">
              <a:spcBef>
                <a:spcPts val="0"/>
              </a:spcBef>
              <a:buClr>
                <a:srgbClr val="002E8A"/>
              </a:buClr>
              <a:buNone/>
            </a:pPr>
            <a:endParaRPr lang="en-US" sz="600" kern="0" dirty="0">
              <a:solidFill>
                <a:srgbClr val="00297A"/>
              </a:solidFill>
              <a:latin typeface="+mj-lt"/>
            </a:endParaRPr>
          </a:p>
          <a:p>
            <a:pPr lvl="1">
              <a:buClr>
                <a:srgbClr val="002E8A"/>
              </a:buClr>
            </a:pPr>
            <a:r>
              <a:rPr lang="en-US" sz="1600" kern="0" dirty="0">
                <a:solidFill>
                  <a:srgbClr val="00297A"/>
                </a:solidFill>
                <a:latin typeface="+mj-lt"/>
              </a:rPr>
              <a:t>*CNA Assistance Apps are available at the Apple Store and Google Play </a:t>
            </a:r>
          </a:p>
        </p:txBody>
      </p:sp>
    </p:spTree>
    <p:extLst>
      <p:ext uri="{BB962C8B-B14F-4D97-AF65-F5344CB8AC3E}">
        <p14:creationId xmlns:p14="http://schemas.microsoft.com/office/powerpoint/2010/main" val="1471109468"/>
      </p:ext>
    </p:extLst>
  </p:cSld>
  <p:clrMapOvr>
    <a:masterClrMapping/>
  </p:clrMapOvr>
</p:sld>
</file>

<file path=ppt/theme/theme1.xml><?xml version="1.0" encoding="utf-8"?>
<a:theme xmlns:a="http://schemas.openxmlformats.org/drawingml/2006/main" name="CNa Presentation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
      </a:majorFont>
      <a:minorFont>
        <a:latin typeface="Myriad 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7081</TotalTime>
  <Words>1797</Words>
  <Application>Microsoft Office PowerPoint</Application>
  <PresentationFormat>On-screen Show (4:3)</PresentationFormat>
  <Paragraphs>240</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Britannic Bold</vt:lpstr>
      <vt:lpstr>Calibri</vt:lpstr>
      <vt:lpstr>Myriad Pro</vt:lpstr>
      <vt:lpstr>Times</vt:lpstr>
      <vt:lpstr>Wingdings</vt:lpstr>
      <vt:lpstr>CNa Presentation Template</vt:lpstr>
      <vt:lpstr>PowerPoint Presentation</vt:lpstr>
      <vt:lpstr>PowerPoint Presentation</vt:lpstr>
      <vt:lpstr>On-staff Clinicians Experience </vt:lpstr>
      <vt:lpstr>PowerPoint Presentation</vt:lpstr>
      <vt:lpstr>EAP Network Providers  </vt:lpstr>
      <vt:lpstr>PowerPoint Presentation</vt:lpstr>
      <vt:lpstr>CNA Website and Self-Help Wellness Library  </vt:lpstr>
      <vt:lpstr>PowerPoint Presentation</vt:lpstr>
      <vt:lpstr>PowerPoint Presentation</vt:lpstr>
      <vt:lpstr>PowerPoint Presentation</vt:lpstr>
    </vt:vector>
  </TitlesOfParts>
  <Company>ISS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Shaunta Clark</cp:lastModifiedBy>
  <cp:revision>514</cp:revision>
  <dcterms:created xsi:type="dcterms:W3CDTF">2009-11-10T15:29:11Z</dcterms:created>
  <dcterms:modified xsi:type="dcterms:W3CDTF">2022-07-13T15:36:46Z</dcterms:modified>
</cp:coreProperties>
</file>