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8" r:id="rId2"/>
    <p:sldId id="355" r:id="rId3"/>
    <p:sldId id="380" r:id="rId4"/>
    <p:sldId id="412" r:id="rId5"/>
    <p:sldId id="345" r:id="rId6"/>
    <p:sldId id="413" r:id="rId7"/>
    <p:sldId id="381" r:id="rId8"/>
    <p:sldId id="414" r:id="rId9"/>
    <p:sldId id="415" r:id="rId10"/>
    <p:sldId id="417" r:id="rId11"/>
    <p:sldId id="421" r:id="rId12"/>
    <p:sldId id="420" r:id="rId13"/>
    <p:sldId id="422" r:id="rId14"/>
    <p:sldId id="423" r:id="rId15"/>
    <p:sldId id="424" r:id="rId16"/>
    <p:sldId id="402" r:id="rId17"/>
    <p:sldId id="416" r:id="rId18"/>
    <p:sldId id="348" r:id="rId19"/>
    <p:sldId id="418" r:id="rId20"/>
    <p:sldId id="397" r:id="rId21"/>
  </p:sldIdLst>
  <p:sldSz cx="9144000" cy="6858000" type="screen4x3"/>
  <p:notesSz cx="6954838" cy="9240838"/>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kern="1200">
        <a:solidFill>
          <a:schemeClr val="tx1"/>
        </a:solidFill>
        <a:latin typeface="Arial" pitchFamily="34" charset="0"/>
        <a:ea typeface="ＭＳ Ｐゴシック" pitchFamily="34" charset="-128"/>
        <a:cs typeface="Arial" pitchFamily="34" charset="0"/>
      </a:defRPr>
    </a:lvl6pPr>
    <a:lvl7pPr marL="2743200" algn="l" defTabSz="914400" rtl="0" eaLnBrk="1" latinLnBrk="0" hangingPunct="1">
      <a:defRPr kern="1200">
        <a:solidFill>
          <a:schemeClr val="tx1"/>
        </a:solidFill>
        <a:latin typeface="Arial" pitchFamily="34" charset="0"/>
        <a:ea typeface="ＭＳ Ｐゴシック" pitchFamily="34" charset="-128"/>
        <a:cs typeface="Arial" pitchFamily="34" charset="0"/>
      </a:defRPr>
    </a:lvl7pPr>
    <a:lvl8pPr marL="3200400" algn="l" defTabSz="914400" rtl="0" eaLnBrk="1" latinLnBrk="0" hangingPunct="1">
      <a:defRPr kern="1200">
        <a:solidFill>
          <a:schemeClr val="tx1"/>
        </a:solidFill>
        <a:latin typeface="Arial" pitchFamily="34" charset="0"/>
        <a:ea typeface="ＭＳ Ｐゴシック" pitchFamily="34" charset="-128"/>
        <a:cs typeface="Arial" pitchFamily="34" charset="0"/>
      </a:defRPr>
    </a:lvl8pPr>
    <a:lvl9pPr marL="3657600" algn="l" defTabSz="914400" rtl="0" eaLnBrk="1" latinLnBrk="0" hangingPunct="1">
      <a:defRPr kern="1200">
        <a:solidFill>
          <a:schemeClr val="tx1"/>
        </a:solidFill>
        <a:latin typeface="Arial"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0">
          <p15:clr>
            <a:srgbClr val="A4A3A4"/>
          </p15:clr>
        </p15:guide>
        <p15:guide id="2" pos="219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0E7C"/>
    <a:srgbClr val="FF3300"/>
    <a:srgbClr val="FF6600"/>
    <a:srgbClr val="002E8A"/>
    <a:srgbClr val="00297A"/>
    <a:srgbClr val="FF0000"/>
    <a:srgbClr val="000066"/>
    <a:srgbClr val="0070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86567" autoAdjust="0"/>
  </p:normalViewPr>
  <p:slideViewPr>
    <p:cSldViewPr>
      <p:cViewPr varScale="1">
        <p:scale>
          <a:sx n="82" d="100"/>
          <a:sy n="82" d="100"/>
        </p:scale>
        <p:origin x="936" y="77"/>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18" d="100"/>
          <a:sy n="118" d="100"/>
        </p:scale>
        <p:origin x="1686" y="84"/>
      </p:cViewPr>
      <p:guideLst>
        <p:guide orient="horz" pos="2910"/>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748057713651496"/>
          <c:y val="0.11785714285714285"/>
          <c:w val="0.47613762486126526"/>
          <c:h val="0.76607142857142863"/>
        </c:manualLayout>
      </c:layout>
      <c:pieChart>
        <c:varyColors val="1"/>
        <c:ser>
          <c:idx val="0"/>
          <c:order val="0"/>
          <c:tx>
            <c:strRef>
              <c:f>Sheet1!$A$2</c:f>
              <c:strCache>
                <c:ptCount val="1"/>
                <c:pt idx="0">
                  <c:v>East</c:v>
                </c:pt>
              </c:strCache>
            </c:strRef>
          </c:tx>
          <c:spPr>
            <a:solidFill>
              <a:schemeClr val="accent1"/>
            </a:solidFill>
            <a:ln w="9161">
              <a:solidFill>
                <a:schemeClr val="tx1"/>
              </a:solidFill>
              <a:prstDash val="solid"/>
            </a:ln>
          </c:spPr>
          <c:dPt>
            <c:idx val="0"/>
            <c:bubble3D val="0"/>
            <c:spPr>
              <a:solidFill>
                <a:srgbClr val="008000"/>
              </a:solidFill>
              <a:ln w="9161">
                <a:solidFill>
                  <a:schemeClr val="tx1"/>
                </a:solidFill>
                <a:prstDash val="solid"/>
              </a:ln>
            </c:spPr>
            <c:extLst>
              <c:ext xmlns:c16="http://schemas.microsoft.com/office/drawing/2014/chart" uri="{C3380CC4-5D6E-409C-BE32-E72D297353CC}">
                <c16:uniqueId val="{00000000-E345-43B1-9CCD-8EF24F94890F}"/>
              </c:ext>
            </c:extLst>
          </c:dPt>
          <c:dPt>
            <c:idx val="1"/>
            <c:bubble3D val="0"/>
            <c:spPr>
              <a:solidFill>
                <a:srgbClr val="333399"/>
              </a:solidFill>
              <a:ln w="9161">
                <a:solidFill>
                  <a:schemeClr val="tx1"/>
                </a:solidFill>
                <a:prstDash val="solid"/>
              </a:ln>
            </c:spPr>
            <c:extLst>
              <c:ext xmlns:c16="http://schemas.microsoft.com/office/drawing/2014/chart" uri="{C3380CC4-5D6E-409C-BE32-E72D297353CC}">
                <c16:uniqueId val="{00000001-E345-43B1-9CCD-8EF24F94890F}"/>
              </c:ext>
            </c:extLst>
          </c:dPt>
          <c:dPt>
            <c:idx val="2"/>
            <c:bubble3D val="0"/>
            <c:spPr>
              <a:solidFill>
                <a:srgbClr val="0000FF"/>
              </a:solidFill>
              <a:ln w="9161">
                <a:solidFill>
                  <a:schemeClr val="tx1"/>
                </a:solidFill>
                <a:prstDash val="solid"/>
              </a:ln>
            </c:spPr>
            <c:extLst>
              <c:ext xmlns:c16="http://schemas.microsoft.com/office/drawing/2014/chart" uri="{C3380CC4-5D6E-409C-BE32-E72D297353CC}">
                <c16:uniqueId val="{00000002-E345-43B1-9CCD-8EF24F94890F}"/>
              </c:ext>
            </c:extLst>
          </c:dPt>
          <c:dPt>
            <c:idx val="3"/>
            <c:bubble3D val="0"/>
            <c:spPr>
              <a:solidFill>
                <a:srgbClr val="FF0000"/>
              </a:solidFill>
              <a:ln w="9161">
                <a:solidFill>
                  <a:schemeClr val="tx1"/>
                </a:solidFill>
                <a:prstDash val="solid"/>
              </a:ln>
            </c:spPr>
            <c:extLst>
              <c:ext xmlns:c16="http://schemas.microsoft.com/office/drawing/2014/chart" uri="{C3380CC4-5D6E-409C-BE32-E72D297353CC}">
                <c16:uniqueId val="{00000003-E345-43B1-9CCD-8EF24F94890F}"/>
              </c:ext>
            </c:extLst>
          </c:dPt>
          <c:dPt>
            <c:idx val="4"/>
            <c:bubble3D val="0"/>
            <c:spPr>
              <a:solidFill>
                <a:srgbClr val="FFFF00"/>
              </a:solidFill>
              <a:ln w="9161">
                <a:solidFill>
                  <a:schemeClr val="tx1"/>
                </a:solidFill>
                <a:prstDash val="solid"/>
              </a:ln>
            </c:spPr>
            <c:extLst>
              <c:ext xmlns:c16="http://schemas.microsoft.com/office/drawing/2014/chart" uri="{C3380CC4-5D6E-409C-BE32-E72D297353CC}">
                <c16:uniqueId val="{00000004-E345-43B1-9CCD-8EF24F94890F}"/>
              </c:ext>
            </c:extLst>
          </c:dPt>
          <c:dLbls>
            <c:dLbl>
              <c:idx val="0"/>
              <c:showLegendKey val="0"/>
              <c:showVal val="0"/>
              <c:showCatName val="1"/>
              <c:showSerName val="0"/>
              <c:showPercent val="1"/>
              <c:showBubbleSize val="0"/>
              <c:extLst>
                <c:ext xmlns:c15="http://schemas.microsoft.com/office/drawing/2012/chart" uri="{CE6537A1-D6FC-4f65-9D91-7224C49458BB}">
                  <c15:layout>
                    <c:manualLayout>
                      <c:w val="0.26082605310386431"/>
                      <c:h val="0.1523096329469571"/>
                    </c:manualLayout>
                  </c15:layout>
                </c:ext>
                <c:ext xmlns:c16="http://schemas.microsoft.com/office/drawing/2014/chart" uri="{C3380CC4-5D6E-409C-BE32-E72D297353CC}">
                  <c16:uniqueId val="{00000000-E345-43B1-9CCD-8EF24F94890F}"/>
                </c:ext>
              </c:extLst>
            </c:dLbl>
            <c:numFmt formatCode="0%" sourceLinked="0"/>
            <c:spPr>
              <a:noFill/>
              <a:ln w="18323">
                <a:noFill/>
              </a:ln>
            </c:spPr>
            <c:txPr>
              <a:bodyPr wrap="square" lIns="38100" tIns="19050" rIns="38100" bIns="19050" anchor="ctr">
                <a:spAutoFit/>
              </a:bodyPr>
              <a:lstStyle/>
              <a:p>
                <a:pPr>
                  <a:defRPr sz="1262" b="1" i="0" u="none" strike="noStrike" baseline="0">
                    <a:solidFill>
                      <a:schemeClr val="tx1"/>
                    </a:solidFill>
                    <a:latin typeface="Times New Roman"/>
                    <a:ea typeface="Times New Roman"/>
                    <a:cs typeface="Times New Roman"/>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Sheet1!$B$1:$F$1</c:f>
              <c:strCache>
                <c:ptCount val="5"/>
                <c:pt idx="0">
                  <c:v>Marital/Relationship</c:v>
                </c:pt>
                <c:pt idx="1">
                  <c:v>Psychological</c:v>
                </c:pt>
                <c:pt idx="2">
                  <c:v>Other</c:v>
                </c:pt>
                <c:pt idx="3">
                  <c:v>Alcohol &amp; Drugs</c:v>
                </c:pt>
                <c:pt idx="4">
                  <c:v>Child/Family</c:v>
                </c:pt>
              </c:strCache>
            </c:strRef>
          </c:cat>
          <c:val>
            <c:numRef>
              <c:f>Sheet1!$B$2:$F$2</c:f>
              <c:numCache>
                <c:formatCode>General</c:formatCode>
                <c:ptCount val="5"/>
                <c:pt idx="0">
                  <c:v>7</c:v>
                </c:pt>
                <c:pt idx="1">
                  <c:v>80</c:v>
                </c:pt>
                <c:pt idx="2">
                  <c:v>2</c:v>
                </c:pt>
                <c:pt idx="3">
                  <c:v>0</c:v>
                </c:pt>
                <c:pt idx="4">
                  <c:v>15.2</c:v>
                </c:pt>
              </c:numCache>
            </c:numRef>
          </c:val>
          <c:extLst>
            <c:ext xmlns:c16="http://schemas.microsoft.com/office/drawing/2014/chart" uri="{C3380CC4-5D6E-409C-BE32-E72D297353CC}">
              <c16:uniqueId val="{00000005-E345-43B1-9CCD-8EF24F94890F}"/>
            </c:ext>
          </c:extLst>
        </c:ser>
        <c:dLbls>
          <c:showLegendKey val="0"/>
          <c:showVal val="0"/>
          <c:showCatName val="1"/>
          <c:showSerName val="0"/>
          <c:showPercent val="1"/>
          <c:showBubbleSize val="0"/>
          <c:showLeaderLines val="1"/>
        </c:dLbls>
        <c:firstSliceAng val="0"/>
      </c:pieChart>
      <c:spPr>
        <a:noFill/>
        <a:ln w="18323">
          <a:noFill/>
        </a:ln>
      </c:spPr>
    </c:plotArea>
    <c:plotVisOnly val="1"/>
    <c:dispBlanksAs val="zero"/>
    <c:showDLblsOverMax val="0"/>
  </c:chart>
  <c:spPr>
    <a:noFill/>
    <a:ln>
      <a:noFill/>
    </a:ln>
  </c:spPr>
  <c:txPr>
    <a:bodyPr/>
    <a:lstStyle/>
    <a:p>
      <a:pPr>
        <a:defRPr sz="1262"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a:defRPr sz="1200">
                <a:ea typeface="ＭＳ Ｐゴシック"/>
                <a:cs typeface="ＭＳ Ｐゴシック"/>
              </a:defRPr>
            </a:lvl1pPr>
          </a:lstStyle>
          <a:p>
            <a:pPr>
              <a:defRPr/>
            </a:pPr>
            <a:endParaRPr lang="en-US" dirty="0"/>
          </a:p>
        </p:txBody>
      </p:sp>
      <p:sp>
        <p:nvSpPr>
          <p:cNvPr id="3" name="Date Placeholder 2"/>
          <p:cNvSpPr>
            <a:spLocks noGrp="1"/>
          </p:cNvSpPr>
          <p:nvPr>
            <p:ph type="dt" sz="quarter" idx="1"/>
          </p:nvPr>
        </p:nvSpPr>
        <p:spPr>
          <a:xfrm>
            <a:off x="3940175" y="0"/>
            <a:ext cx="3013075" cy="461963"/>
          </a:xfrm>
          <a:prstGeom prst="rect">
            <a:avLst/>
          </a:prstGeom>
        </p:spPr>
        <p:txBody>
          <a:bodyPr vert="horz" lIns="91440" tIns="45720" rIns="91440" bIns="45720" rtlCol="0"/>
          <a:lstStyle>
            <a:lvl1pPr algn="r">
              <a:defRPr sz="1200">
                <a:ea typeface="ＭＳ Ｐゴシック"/>
                <a:cs typeface="ＭＳ Ｐゴシック"/>
              </a:defRPr>
            </a:lvl1pPr>
          </a:lstStyle>
          <a:p>
            <a:pPr>
              <a:defRPr/>
            </a:pPr>
            <a:fld id="{9D4E8DB8-F72F-4538-AB4B-856656BB4FB0}" type="datetimeFigureOut">
              <a:rPr lang="en-US"/>
              <a:pPr>
                <a:defRPr/>
              </a:pPr>
              <a:t>10/7/2022</a:t>
            </a:fld>
            <a:endParaRPr lang="en-US" dirty="0"/>
          </a:p>
        </p:txBody>
      </p:sp>
      <p:sp>
        <p:nvSpPr>
          <p:cNvPr id="4" name="Footer Placeholder 3"/>
          <p:cNvSpPr>
            <a:spLocks noGrp="1"/>
          </p:cNvSpPr>
          <p:nvPr>
            <p:ph type="ftr" sz="quarter" idx="2"/>
          </p:nvPr>
        </p:nvSpPr>
        <p:spPr>
          <a:xfrm>
            <a:off x="0" y="8777288"/>
            <a:ext cx="3013075" cy="461962"/>
          </a:xfrm>
          <a:prstGeom prst="rect">
            <a:avLst/>
          </a:prstGeom>
        </p:spPr>
        <p:txBody>
          <a:bodyPr vert="horz" lIns="91440" tIns="45720" rIns="91440" bIns="45720" rtlCol="0" anchor="b"/>
          <a:lstStyle>
            <a:lvl1pPr algn="l">
              <a:defRPr sz="1200">
                <a:ea typeface="ＭＳ Ｐゴシック"/>
                <a:cs typeface="ＭＳ Ｐゴシック"/>
              </a:defRPr>
            </a:lvl1pPr>
          </a:lstStyle>
          <a:p>
            <a:pPr>
              <a:defRPr/>
            </a:pPr>
            <a:endParaRPr lang="en-US" dirty="0"/>
          </a:p>
        </p:txBody>
      </p:sp>
      <p:sp>
        <p:nvSpPr>
          <p:cNvPr id="5" name="Slide Number Placeholder 4"/>
          <p:cNvSpPr>
            <a:spLocks noGrp="1"/>
          </p:cNvSpPr>
          <p:nvPr>
            <p:ph type="sldNum" sz="quarter" idx="3"/>
          </p:nvPr>
        </p:nvSpPr>
        <p:spPr>
          <a:xfrm>
            <a:off x="3940175" y="8777288"/>
            <a:ext cx="3013075" cy="461962"/>
          </a:xfrm>
          <a:prstGeom prst="rect">
            <a:avLst/>
          </a:prstGeom>
        </p:spPr>
        <p:txBody>
          <a:bodyPr vert="horz" lIns="91440" tIns="45720" rIns="91440" bIns="45720" rtlCol="0" anchor="b"/>
          <a:lstStyle>
            <a:lvl1pPr algn="r">
              <a:defRPr sz="1200">
                <a:ea typeface="ＭＳ Ｐゴシック"/>
                <a:cs typeface="ＭＳ Ｐゴシック"/>
              </a:defRPr>
            </a:lvl1pPr>
          </a:lstStyle>
          <a:p>
            <a:pPr>
              <a:defRPr/>
            </a:pPr>
            <a:fld id="{87734E6E-50DE-4557-A11F-8D7561788A17}"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a:defRPr sz="1200">
                <a:ea typeface="ＭＳ Ｐゴシック"/>
                <a:cs typeface="ＭＳ Ｐゴシック"/>
              </a:defRPr>
            </a:lvl1pPr>
          </a:lstStyle>
          <a:p>
            <a:pPr>
              <a:defRPr/>
            </a:pPr>
            <a:endParaRPr lang="en-US" dirty="0"/>
          </a:p>
        </p:txBody>
      </p:sp>
      <p:sp>
        <p:nvSpPr>
          <p:cNvPr id="3" name="Date Placeholder 2"/>
          <p:cNvSpPr>
            <a:spLocks noGrp="1"/>
          </p:cNvSpPr>
          <p:nvPr>
            <p:ph type="dt" idx="1"/>
          </p:nvPr>
        </p:nvSpPr>
        <p:spPr>
          <a:xfrm>
            <a:off x="3940175" y="0"/>
            <a:ext cx="3013075" cy="461963"/>
          </a:xfrm>
          <a:prstGeom prst="rect">
            <a:avLst/>
          </a:prstGeom>
        </p:spPr>
        <p:txBody>
          <a:bodyPr vert="horz" lIns="91440" tIns="45720" rIns="91440" bIns="45720" rtlCol="0"/>
          <a:lstStyle>
            <a:lvl1pPr algn="r">
              <a:defRPr sz="1200">
                <a:ea typeface="ＭＳ Ｐゴシック"/>
                <a:cs typeface="ＭＳ Ｐゴシック"/>
              </a:defRPr>
            </a:lvl1pPr>
          </a:lstStyle>
          <a:p>
            <a:pPr>
              <a:defRPr/>
            </a:pPr>
            <a:fld id="{861F51C8-D5A6-42E6-81AD-25CDC93CC19F}" type="datetimeFigureOut">
              <a:rPr lang="en-US"/>
              <a:pPr>
                <a:defRPr/>
              </a:pPr>
              <a:t>10/7/2022</a:t>
            </a:fld>
            <a:endParaRPr lang="en-US" dirty="0"/>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95325" y="4389438"/>
            <a:ext cx="5564188" cy="415766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7288"/>
            <a:ext cx="3013075" cy="461962"/>
          </a:xfrm>
          <a:prstGeom prst="rect">
            <a:avLst/>
          </a:prstGeom>
        </p:spPr>
        <p:txBody>
          <a:bodyPr vert="horz" lIns="91440" tIns="45720" rIns="91440" bIns="45720" rtlCol="0" anchor="b"/>
          <a:lstStyle>
            <a:lvl1pPr algn="l">
              <a:defRPr sz="1200">
                <a:ea typeface="ＭＳ Ｐゴシック"/>
                <a:cs typeface="ＭＳ Ｐゴシック"/>
              </a:defRPr>
            </a:lvl1pPr>
          </a:lstStyle>
          <a:p>
            <a:pPr>
              <a:defRPr/>
            </a:pPr>
            <a:endParaRPr lang="en-US" dirty="0"/>
          </a:p>
        </p:txBody>
      </p:sp>
      <p:sp>
        <p:nvSpPr>
          <p:cNvPr id="7" name="Slide Number Placeholder 6"/>
          <p:cNvSpPr>
            <a:spLocks noGrp="1"/>
          </p:cNvSpPr>
          <p:nvPr>
            <p:ph type="sldNum" sz="quarter" idx="5"/>
          </p:nvPr>
        </p:nvSpPr>
        <p:spPr>
          <a:xfrm>
            <a:off x="3940175" y="8777288"/>
            <a:ext cx="3013075" cy="461962"/>
          </a:xfrm>
          <a:prstGeom prst="rect">
            <a:avLst/>
          </a:prstGeom>
        </p:spPr>
        <p:txBody>
          <a:bodyPr vert="horz" lIns="91440" tIns="45720" rIns="91440" bIns="45720" rtlCol="0" anchor="b"/>
          <a:lstStyle>
            <a:lvl1pPr algn="r">
              <a:defRPr sz="1200">
                <a:ea typeface="ＭＳ Ｐゴシック"/>
                <a:cs typeface="ＭＳ Ｐゴシック"/>
              </a:defRPr>
            </a:lvl1pPr>
          </a:lstStyle>
          <a:p>
            <a:pPr>
              <a:defRPr/>
            </a:pPr>
            <a:fld id="{BC8EDD32-C9C1-4153-8332-AA9271E4BD1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spcBef>
                <a:spcPct val="0"/>
              </a:spcBef>
            </a:pPr>
            <a:r>
              <a:rPr lang="en-US" dirty="0"/>
              <a:t>Welcome. I’m happy to be with you today to tell you about the EAP services for you and your employees.  </a:t>
            </a:r>
          </a:p>
          <a:p>
            <a:pPr eaLnBrk="1" hangingPunct="1">
              <a:spcBef>
                <a:spcPct val="0"/>
              </a:spcBef>
            </a:pPr>
            <a:endParaRPr lang="en-US" dirty="0"/>
          </a:p>
          <a:p>
            <a:pPr eaLnBrk="1" hangingPunct="1">
              <a:spcBef>
                <a:spcPct val="0"/>
              </a:spcBef>
            </a:pPr>
            <a:r>
              <a:rPr lang="en-US" dirty="0"/>
              <a:t>Some of you may have personally utilized EAP services at some time in your work life and for some of you, the whole concept may be new, so I’m going to spend a moment talking about the purpose of EAP and how to utilize the various services offered. </a:t>
            </a:r>
          </a:p>
          <a:p>
            <a:pPr eaLnBrk="1" hangingPunct="1">
              <a:spcBef>
                <a:spcPct val="0"/>
              </a:spcBef>
            </a:pPr>
            <a:endParaRPr lang="en-US" dirty="0"/>
          </a:p>
          <a:p>
            <a:pPr eaLnBrk="1" hangingPunct="1">
              <a:spcBef>
                <a:spcPct val="0"/>
              </a:spcBef>
            </a:pPr>
            <a:r>
              <a:rPr lang="en-US" dirty="0"/>
              <a:t>Think about when you’re are feeling good physically and mentally. How does feeling good affect your ability to cope with personal, family and work problems? </a:t>
            </a:r>
          </a:p>
          <a:p>
            <a:pPr eaLnBrk="1" hangingPunct="1">
              <a:spcBef>
                <a:spcPct val="0"/>
              </a:spcBef>
            </a:pPr>
            <a:endParaRPr lang="en-US" dirty="0"/>
          </a:p>
          <a:p>
            <a:pPr eaLnBrk="1" hangingPunct="1">
              <a:spcBef>
                <a:spcPct val="0"/>
              </a:spcBef>
            </a:pPr>
            <a:r>
              <a:rPr lang="en-US" dirty="0"/>
              <a:t>When you’re feeling good, you have the tools to cope. You have (1) the resilience to adapt to change, (2) you’re more satisfied with your life; and (3) you can accomplish more on the job.  </a:t>
            </a:r>
          </a:p>
          <a:p>
            <a:pPr eaLnBrk="1" hangingPunct="1">
              <a:spcBef>
                <a:spcPct val="0"/>
              </a:spcBef>
            </a:pPr>
            <a:endParaRPr lang="en-US" dirty="0"/>
          </a:p>
          <a:p>
            <a:pPr eaLnBrk="1" hangingPunct="1">
              <a:spcBef>
                <a:spcPct val="0"/>
              </a:spcBef>
            </a:pPr>
            <a:r>
              <a:rPr lang="en-US" dirty="0"/>
              <a:t>It works the same way for your employees. When your employees utilize their free EAP services, their problems are “nipped in the bud.”  EAP can help prevent all those complications - and the suffering - that can happen when issues are not addressed – things like anxiety, panic, depression, and possibly worse - mental illness and substance abuse.  </a:t>
            </a:r>
          </a:p>
          <a:p>
            <a:pPr eaLnBrk="1" hangingPunct="1">
              <a:spcBef>
                <a:spcPct val="0"/>
              </a:spcBef>
            </a:pPr>
            <a:endParaRPr lang="en-US" dirty="0"/>
          </a:p>
          <a:p>
            <a:pPr eaLnBrk="1" hangingPunct="1">
              <a:spcBef>
                <a:spcPct val="0"/>
              </a:spcBef>
            </a:pPr>
            <a:r>
              <a:rPr lang="en-US" dirty="0"/>
              <a:t>So, in your role as a supervisor, think of your EAP as a service that (1) promotes well-being; and (2) prevents the loss of productivity that can result when your employees’ lives are out of balance because of stress, family issues, marital issues, personal difficulties, substance abuse or any of a wide variety of life’s challenges. </a:t>
            </a:r>
          </a:p>
          <a:p>
            <a:pPr eaLnBrk="1" hangingPunct="1">
              <a:spcBef>
                <a:spcPct val="0"/>
              </a:spcBef>
            </a:pPr>
            <a:endParaRPr lang="en-US" dirty="0"/>
          </a:p>
          <a:p>
            <a:pPr eaLnBrk="1" hangingPunct="1">
              <a:spcBef>
                <a:spcPct val="0"/>
              </a:spcBef>
            </a:pPr>
            <a:r>
              <a:rPr lang="en-US" dirty="0"/>
              <a:t>As we continue this presentation, you’ll learn about the </a:t>
            </a:r>
          </a:p>
          <a:p>
            <a:pPr eaLnBrk="1" hangingPunct="1">
              <a:spcBef>
                <a:spcPct val="0"/>
              </a:spcBef>
            </a:pPr>
            <a:r>
              <a:rPr lang="en-US" dirty="0"/>
              <a:t>EAP services provided by CNA, </a:t>
            </a:r>
          </a:p>
          <a:p>
            <a:pPr eaLnBrk="1" hangingPunct="1">
              <a:spcBef>
                <a:spcPct val="0"/>
              </a:spcBef>
            </a:pPr>
            <a:r>
              <a:rPr lang="en-US" dirty="0"/>
              <a:t>What are some warning signs of an employee who is need of support</a:t>
            </a:r>
          </a:p>
          <a:p>
            <a:pPr eaLnBrk="1" hangingPunct="1">
              <a:spcBef>
                <a:spcPct val="0"/>
              </a:spcBef>
            </a:pPr>
            <a:r>
              <a:rPr lang="en-US" dirty="0"/>
              <a:t>How to refer employees for EAP services, </a:t>
            </a:r>
          </a:p>
          <a:p>
            <a:pPr eaLnBrk="1" hangingPunct="1">
              <a:spcBef>
                <a:spcPct val="0"/>
              </a:spcBef>
            </a:pPr>
            <a:endParaRPr lang="en-US" dirty="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47F152-829F-48A3-96D5-3BDA5A3541D5}" type="slidenum">
              <a:rPr lang="en-US" smtClean="0">
                <a:ea typeface="ＭＳ Ｐゴシック" pitchFamily="34" charset="-128"/>
              </a:rPr>
              <a:pPr/>
              <a:t>1</a:t>
            </a:fld>
            <a:endParaRPr lang="en-US" dirty="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Mandatory Referrals -  are implemented when an employee is not meeting the standards that have been set before them. </a:t>
            </a:r>
          </a:p>
          <a:p>
            <a:endParaRPr lang="en-US" altLang="en-US" dirty="0"/>
          </a:p>
          <a:p>
            <a:r>
              <a:rPr lang="en-US" altLang="en-US" dirty="0"/>
              <a:t>An employee is a mandated referral initiated by the employee’s supervisor to their HR rep.  The employee is mandated to get counseling because the employee’s job is at risk. Usually, the employer may have given the employee a warning before the Mandated Referral is initiated.  A Mandatory Referral offers the employee help and holds the employee accountable for learning how to stop the inappropriate behavior that led to the Mandatory Referral. </a:t>
            </a:r>
          </a:p>
          <a:p>
            <a:r>
              <a:rPr lang="en-US" altLang="en-US" dirty="0"/>
              <a:t>le of what you would see when you log into our library.  </a:t>
            </a:r>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10</a:t>
            </a:fld>
            <a:endParaRPr lang="en-US" altLang="en-US"/>
          </a:p>
        </p:txBody>
      </p:sp>
    </p:spTree>
    <p:extLst>
      <p:ext uri="{BB962C8B-B14F-4D97-AF65-F5344CB8AC3E}">
        <p14:creationId xmlns:p14="http://schemas.microsoft.com/office/powerpoint/2010/main" val="278824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There are several warning signs of an employee needing support that supervisors should look for. </a:t>
            </a:r>
          </a:p>
          <a:p>
            <a:endParaRPr lang="en-US" altLang="en-US" dirty="0"/>
          </a:p>
          <a:p>
            <a:r>
              <a:rPr lang="en-US" altLang="en-US" dirty="0"/>
              <a:t>It is extremely important to understand that the following behaviors do not mean a person will become violent, but they may indicate that the person is experiencing high levels of stress. Each situation is unique and professional judgement or outside assistance may be necessary to determine if intervention is necessary. </a:t>
            </a:r>
          </a:p>
          <a:p>
            <a:r>
              <a:rPr lang="en-US" altLang="en-US" dirty="0"/>
              <a:t>It is much easier to prevent violence by stopping small incidents than trying to deal with the aftermath of a major crisis. Workplace violence can start as small incidents involving negative remarks and inappropriate behavior. It may escalate to physical or psychological violence.</a:t>
            </a:r>
          </a:p>
          <a:p>
            <a:endParaRPr lang="en-US" altLang="en-US" dirty="0"/>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11</a:t>
            </a:fld>
            <a:endParaRPr lang="en-US" altLang="en-US"/>
          </a:p>
        </p:txBody>
      </p:sp>
    </p:spTree>
    <p:extLst>
      <p:ext uri="{BB962C8B-B14F-4D97-AF65-F5344CB8AC3E}">
        <p14:creationId xmlns:p14="http://schemas.microsoft.com/office/powerpoint/2010/main" val="2324924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  </a:t>
            </a:r>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12</a:t>
            </a:fld>
            <a:endParaRPr lang="en-US" altLang="en-US"/>
          </a:p>
        </p:txBody>
      </p:sp>
      <p:sp>
        <p:nvSpPr>
          <p:cNvPr id="2" name="TextBox 1">
            <a:extLst>
              <a:ext uri="{FF2B5EF4-FFF2-40B4-BE49-F238E27FC236}">
                <a16:creationId xmlns:a16="http://schemas.microsoft.com/office/drawing/2014/main" id="{EF617F77-A085-4783-99EE-084D3A9A9CAD}"/>
              </a:ext>
            </a:extLst>
          </p:cNvPr>
          <p:cNvSpPr txBox="1"/>
          <p:nvPr/>
        </p:nvSpPr>
        <p:spPr>
          <a:xfrm>
            <a:off x="1168400" y="4620419"/>
            <a:ext cx="5128419" cy="2246769"/>
          </a:xfrm>
          <a:prstGeom prst="rect">
            <a:avLst/>
          </a:prstGeom>
          <a:noFill/>
        </p:spPr>
        <p:txBody>
          <a:bodyPr wrap="square" rtlCol="0">
            <a:spAutoFit/>
          </a:bodyPr>
          <a:lstStyle/>
          <a:p>
            <a:r>
              <a:rPr lang="en-US" sz="1000" dirty="0"/>
              <a:t>Some Behavioral signs include - Excessive absenteeism or lateness. Difficulty with concentration and confusion, Marked decline in work performance Unsatisfactory work quality, Sudden and/or unpredictable change in energy level, Complaints of unfair personal treatment</a:t>
            </a:r>
          </a:p>
          <a:p>
            <a:endParaRPr lang="en-US" sz="1000" dirty="0"/>
          </a:p>
          <a:p>
            <a:r>
              <a:rPr lang="en-US" sz="1000" dirty="0"/>
              <a:t>Some Behavioral signs include - Pacing, restless, or repetitive movements, Signs of extreme fatigue (e.g., dark circles under the eyes), Clenched jaws or fists, Exaggerated or violent gestures, Change in voice, Loud talking or chanting, Scowling, sneering or use of abusive language. </a:t>
            </a:r>
          </a:p>
          <a:p>
            <a:endParaRPr lang="en-US" sz="1000" dirty="0"/>
          </a:p>
          <a:p>
            <a:r>
              <a:rPr lang="en-US" sz="1000" dirty="0"/>
              <a:t>Always take particular note if: -</a:t>
            </a:r>
          </a:p>
          <a:p>
            <a:r>
              <a:rPr lang="en-US" sz="1000" dirty="0"/>
              <a:t>There is a change in their behavior patterns. </a:t>
            </a:r>
          </a:p>
          <a:p>
            <a:r>
              <a:rPr lang="en-US" sz="1000" dirty="0"/>
              <a:t>The frequency and intensity of the behaviors are disruptive to the work environment. </a:t>
            </a:r>
          </a:p>
          <a:p>
            <a:r>
              <a:rPr lang="en-US" sz="1000" dirty="0"/>
              <a:t>The person is exhibiting many of these behaviors, rather than just a few.</a:t>
            </a:r>
          </a:p>
        </p:txBody>
      </p:sp>
    </p:spTree>
    <p:extLst>
      <p:ext uri="{BB962C8B-B14F-4D97-AF65-F5344CB8AC3E}">
        <p14:creationId xmlns:p14="http://schemas.microsoft.com/office/powerpoint/2010/main" val="690882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Effective intervention and referrals involve the following steps: </a:t>
            </a:r>
            <a:r>
              <a:rPr lang="en-US" altLang="en-US" b="1" dirty="0"/>
              <a:t>read slide </a:t>
            </a:r>
          </a:p>
          <a:p>
            <a:endParaRPr lang="en-US" altLang="en-US" dirty="0"/>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13</a:t>
            </a:fld>
            <a:endParaRPr lang="en-US" altLang="en-US"/>
          </a:p>
        </p:txBody>
      </p:sp>
    </p:spTree>
    <p:extLst>
      <p:ext uri="{BB962C8B-B14F-4D97-AF65-F5344CB8AC3E}">
        <p14:creationId xmlns:p14="http://schemas.microsoft.com/office/powerpoint/2010/main" val="3055854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14</a:t>
            </a:fld>
            <a:endParaRPr lang="en-US" altLang="en-US"/>
          </a:p>
        </p:txBody>
      </p:sp>
    </p:spTree>
    <p:extLst>
      <p:ext uri="{BB962C8B-B14F-4D97-AF65-F5344CB8AC3E}">
        <p14:creationId xmlns:p14="http://schemas.microsoft.com/office/powerpoint/2010/main" val="376461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It’s important that you prepare yourself for conversations with employees so that you can effectively express the issues. Be sure you… (read the slide) </a:t>
            </a:r>
          </a:p>
          <a:p>
            <a:endParaRPr lang="en-US" altLang="en-US" dirty="0"/>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15</a:t>
            </a:fld>
            <a:endParaRPr lang="en-US" altLang="en-US"/>
          </a:p>
        </p:txBody>
      </p:sp>
    </p:spTree>
    <p:extLst>
      <p:ext uri="{BB962C8B-B14F-4D97-AF65-F5344CB8AC3E}">
        <p14:creationId xmlns:p14="http://schemas.microsoft.com/office/powerpoint/2010/main" val="2732575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Key Steps to constructive confrontation are as follows: </a:t>
            </a:r>
            <a:r>
              <a:rPr lang="en-US" b="1" dirty="0"/>
              <a:t>Read Slide</a:t>
            </a:r>
          </a:p>
          <a:p>
            <a:endParaRPr lang="en-US" b="1" dirty="0"/>
          </a:p>
          <a:p>
            <a:r>
              <a:rPr lang="en-US" b="1" dirty="0"/>
              <a:t>Be Specific - </a:t>
            </a:r>
            <a:r>
              <a:rPr lang="en-US" b="0" dirty="0"/>
              <a:t>Use concrete facts you  have documented.  Do not depend on second-hand reports or opinion.</a:t>
            </a:r>
          </a:p>
          <a:p>
            <a:r>
              <a:rPr lang="en-US" sz="1200" b="1" dirty="0">
                <a:solidFill>
                  <a:srgbClr val="FF6600"/>
                </a:solidFill>
                <a:latin typeface="Times New Roman" pitchFamily="18" charset="0"/>
              </a:rPr>
              <a:t>Use Descriptive Statements</a:t>
            </a:r>
            <a:r>
              <a:rPr lang="en-US" sz="1200" dirty="0">
                <a:latin typeface="Times New Roman" pitchFamily="18" charset="0"/>
              </a:rPr>
              <a:t> - </a:t>
            </a:r>
            <a:r>
              <a:rPr lang="en-US" sz="1200" dirty="0">
                <a:solidFill>
                  <a:srgbClr val="000066"/>
                </a:solidFill>
                <a:latin typeface="Times New Roman" pitchFamily="18" charset="0"/>
              </a:rPr>
              <a:t>Avoid judging his/her behavior or motives.</a:t>
            </a:r>
          </a:p>
          <a:p>
            <a:r>
              <a:rPr lang="en-US" sz="1200" b="1" dirty="0">
                <a:solidFill>
                  <a:srgbClr val="FF6600"/>
                </a:solidFill>
                <a:latin typeface="Times New Roman" pitchFamily="18" charset="0"/>
              </a:rPr>
              <a:t>Show Concern - </a:t>
            </a:r>
            <a:r>
              <a:rPr lang="en-US" sz="1200" dirty="0">
                <a:solidFill>
                  <a:srgbClr val="000066"/>
                </a:solidFill>
                <a:latin typeface="Times New Roman" pitchFamily="18" charset="0"/>
              </a:rPr>
              <a:t>Acknowledge and try to understand his/her feelings.  Avoid sympathy which can have a condescending or an immobilizing effect.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400" b="1" dirty="0">
                <a:solidFill>
                  <a:srgbClr val="FF6600"/>
                </a:solidFill>
                <a:latin typeface="Times New Roman" pitchFamily="18" charset="0"/>
              </a:rPr>
              <a:t>Refer to the EAP</a:t>
            </a:r>
            <a:r>
              <a:rPr lang="en-US" sz="1400" dirty="0">
                <a:solidFill>
                  <a:schemeClr val="tx2"/>
                </a:solidFill>
                <a:latin typeface="Times New Roman" pitchFamily="18" charset="0"/>
              </a:rPr>
              <a:t> - </a:t>
            </a:r>
            <a:r>
              <a:rPr lang="en-US" sz="1200" dirty="0">
                <a:solidFill>
                  <a:srgbClr val="000066"/>
                </a:solidFill>
                <a:latin typeface="Times New Roman" pitchFamily="18" charset="0"/>
              </a:rPr>
              <a:t>It is free and available to all employees… and most important it is </a:t>
            </a:r>
            <a:r>
              <a:rPr lang="en-US" sz="1200" b="1" i="1" dirty="0">
                <a:solidFill>
                  <a:srgbClr val="000066"/>
                </a:solidFill>
                <a:latin typeface="Times New Roman" pitchFamily="18" charset="0"/>
              </a:rPr>
              <a:t>Confidential</a:t>
            </a:r>
            <a:r>
              <a:rPr lang="en-US" sz="1200" dirty="0">
                <a:solidFill>
                  <a:srgbClr val="000066"/>
                </a:solidFill>
                <a:latin typeface="Times New Roman" pitchFamily="18" charset="0"/>
              </a:rPr>
              <a:t>.</a:t>
            </a:r>
          </a:p>
          <a:p>
            <a:endParaRPr lang="en-US" b="1" dirty="0"/>
          </a:p>
          <a:p>
            <a:endParaRPr lang="en-US" b="1" dirty="0"/>
          </a:p>
          <a:p>
            <a:endParaRPr lang="en-US" b="1" dirty="0"/>
          </a:p>
          <a:p>
            <a:endParaRPr lang="en-US" b="1" dirty="0"/>
          </a:p>
        </p:txBody>
      </p:sp>
      <p:sp>
        <p:nvSpPr>
          <p:cNvPr id="31748" name="Slide Number Placeholder 3"/>
          <p:cNvSpPr txBox="1">
            <a:spLocks noGrp="1"/>
          </p:cNvSpPr>
          <p:nvPr/>
        </p:nvSpPr>
        <p:spPr bwMode="auto">
          <a:xfrm>
            <a:off x="3940175" y="8777288"/>
            <a:ext cx="3013075" cy="461962"/>
          </a:xfrm>
          <a:prstGeom prst="rect">
            <a:avLst/>
          </a:prstGeom>
          <a:noFill/>
          <a:ln w="9525">
            <a:noFill/>
            <a:miter lim="800000"/>
            <a:headEnd/>
            <a:tailEnd/>
          </a:ln>
        </p:spPr>
        <p:txBody>
          <a:bodyPr anchor="b"/>
          <a:lstStyle/>
          <a:p>
            <a:pPr algn="r"/>
            <a:fld id="{27A1A4BA-B9DD-462B-9576-ADD68A234D2B}" type="slidenum">
              <a:rPr lang="en-US" sz="1200"/>
              <a:pPr algn="r"/>
              <a:t>16</a:t>
            </a:fld>
            <a:endParaRPr lang="en-US"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a:t>On-Line Wellness Library Access: - Our website, www.charlesnechtem.com, has a wealth of helpful information for employees, including over 250,000 articles regarding tips on health, wellness, emotional, legal and financial issues, and child and elder care issues. These articles are updated on a monthly basis and offer support in all areas of life. </a:t>
            </a:r>
          </a:p>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17</a:t>
            </a:fld>
            <a:endParaRPr lang="en-US" dirty="0">
              <a:ea typeface="ＭＳ Ｐゴシック" pitchFamily="34" charset="-128"/>
            </a:endParaRPr>
          </a:p>
        </p:txBody>
      </p:sp>
    </p:spTree>
    <p:extLst>
      <p:ext uri="{BB962C8B-B14F-4D97-AF65-F5344CB8AC3E}">
        <p14:creationId xmlns:p14="http://schemas.microsoft.com/office/powerpoint/2010/main" val="25690441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is just a sample of what you would see when you log into our library.  </a:t>
            </a:r>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is just a sample of what you would see when you log into our library.  </a:t>
            </a:r>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19</a:t>
            </a:fld>
            <a:endParaRPr lang="en-US" altLang="en-US"/>
          </a:p>
        </p:txBody>
      </p:sp>
    </p:spTree>
    <p:extLst>
      <p:ext uri="{BB962C8B-B14F-4D97-AF65-F5344CB8AC3E}">
        <p14:creationId xmlns:p14="http://schemas.microsoft.com/office/powerpoint/2010/main" val="3561524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r>
              <a:rPr lang="en-US" dirty="0"/>
              <a:t>The Employee Assistance Program is a benefit offered to all employees and “household family member”  that offers a wide array of EAP, Wellness, and Work/Life services. These include:</a:t>
            </a:r>
          </a:p>
          <a:p>
            <a:endParaRPr lang="en-US" dirty="0"/>
          </a:p>
          <a:p>
            <a:r>
              <a:rPr lang="en-US" dirty="0"/>
              <a:t>24-hour confidential support by phone, 365 days per year.</a:t>
            </a:r>
          </a:p>
          <a:p>
            <a:r>
              <a:rPr lang="en-US" dirty="0"/>
              <a:t>We have counselors who speak French and Spanish and can provide translation for all other languages. </a:t>
            </a:r>
          </a:p>
          <a:p>
            <a:r>
              <a:rPr lang="en-US" dirty="0"/>
              <a:t>A counselors answer each and every call. No appointments are needed for telephone counseling, and no one is placed on hold. You never have to talk to a clerk who will put you on hold nor wait for a return call. You never get have to press this or that number to get to the person you need to talk to. </a:t>
            </a:r>
          </a:p>
          <a:p>
            <a:r>
              <a:rPr lang="en-US" dirty="0"/>
              <a:t>Our counselors have a Master’s or PhD and a minimum of 5 years experience in the counseling field. Each is able to provide immediate confidential assessment and counseling addressing problems of any kind. </a:t>
            </a:r>
          </a:p>
          <a:p>
            <a:endParaRPr lang="en-US" dirty="0"/>
          </a:p>
          <a:p>
            <a:r>
              <a:rPr lang="en-US" dirty="0"/>
              <a:t>You can opt for telephone counseling or a referral to therapists within 10 miles of your address of choice for face-to-face counseling. We also refer callers to therapists in the caller’s insurance network. </a:t>
            </a:r>
          </a:p>
          <a:p>
            <a:endParaRPr lang="en-US" dirty="0"/>
          </a:p>
          <a:p>
            <a:r>
              <a:rPr lang="en-US" dirty="0"/>
              <a:t>Some employees want to see a counselor recommended by a health provider or even a friend. If this provider is not in the CNA network, Provider Relations employees will contact the counselor and invite him or her to join the CNA network. This is done very quickly. We have a proven track record of verifying and confirming a provider’s credentials and specialty areas of practice within a 24hr period, accommodating the needs of our client while assuring quality of care. </a:t>
            </a:r>
          </a:p>
          <a:p>
            <a:endParaRPr lang="en-US" dirty="0"/>
          </a:p>
          <a:p>
            <a:r>
              <a:rPr lang="en-US" dirty="0"/>
              <a:t>CNA has over 100,000 therapists in our network and CNA EAP counselors will make the greatest effort to make sure each caller is satisfied with their therapist. </a:t>
            </a:r>
          </a:p>
          <a:p>
            <a:endParaRPr lang="en-US" dirty="0"/>
          </a:p>
          <a:p>
            <a:r>
              <a:rPr lang="en-US" dirty="0"/>
              <a:t>There’s more information on our provider network later in the presentation.</a:t>
            </a:r>
          </a:p>
          <a:p>
            <a:endParaRPr lang="en-US" dirty="0"/>
          </a:p>
          <a:p>
            <a:r>
              <a:rPr lang="en-US" dirty="0"/>
              <a:t>Your EAP counselor supports you through the referral process make sure the therapist to whom you are referred is a good match. </a:t>
            </a:r>
          </a:p>
          <a:p>
            <a:r>
              <a:rPr lang="en-US" dirty="0"/>
              <a:t>E-Counseling is therapeutic communication that takes place over the Internet. The written form of communication is very flexible and allows a counselor and client to 'meet' any time no matter where the two are located on the globe. There are pros and cons to this form of communication, and it does not appeal to everyone. Yet for people who do access eCounseling,  it offers convenience, confidentiality, and a way to 'compose themselves.'  Writing also allows for introspection and you automatically have a journal of the experience to reread, which can be very helpful. </a:t>
            </a:r>
          </a:p>
          <a:p>
            <a:endParaRPr lang="en-US" dirty="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C19E49-4C8E-40B0-AAB2-5DAF55A26147}" type="slidenum">
              <a:rPr lang="en-US" smtClean="0">
                <a:ea typeface="ＭＳ Ｐゴシック" pitchFamily="34" charset="-128"/>
              </a:rPr>
              <a:pPr/>
              <a:t>2</a:t>
            </a:fld>
            <a:endParaRPr lang="en-US" dirty="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EAP and Work/Life services and procedures provide early, skilled intervention that includes easy access, rapid response, accurate diagnosis, problem resolution, timely referrals, and education. </a:t>
            </a:r>
          </a:p>
          <a:p>
            <a:endParaRPr lang="en-US" dirty="0"/>
          </a:p>
          <a:p>
            <a:r>
              <a:rPr lang="en-US" dirty="0"/>
              <a:t>Thank you for your time and don’t hesitate to call us with any questions you may have!</a:t>
            </a:r>
          </a:p>
          <a:p>
            <a:endParaRPr lang="en-US" dirty="0"/>
          </a:p>
        </p:txBody>
      </p:sp>
      <p:sp>
        <p:nvSpPr>
          <p:cNvPr id="4" name="Slide Number Placeholder 3"/>
          <p:cNvSpPr>
            <a:spLocks noGrp="1"/>
          </p:cNvSpPr>
          <p:nvPr>
            <p:ph type="sldNum" sz="quarter" idx="5"/>
          </p:nvPr>
        </p:nvSpPr>
        <p:spPr/>
        <p:txBody>
          <a:bodyPr/>
          <a:lstStyle/>
          <a:p>
            <a:pPr>
              <a:defRPr/>
            </a:pPr>
            <a:fld id="{BC8EDD32-C9C1-4153-8332-AA9271E4BD1B}" type="slidenum">
              <a:rPr lang="en-US" smtClean="0"/>
              <a:pPr>
                <a:defRPr/>
              </a:pPr>
              <a:t>20</a:t>
            </a:fld>
            <a:endParaRPr lang="en-US" dirty="0"/>
          </a:p>
        </p:txBody>
      </p:sp>
    </p:spTree>
    <p:extLst>
      <p:ext uri="{BB962C8B-B14F-4D97-AF65-F5344CB8AC3E}">
        <p14:creationId xmlns:p14="http://schemas.microsoft.com/office/powerpoint/2010/main" val="1401828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Here at the EAP we encounter lots of different issues and can assist callers in working through multiple life circumstances.  Primarily at the EAP, though we work with Psychological stressors (such as stress, depression and anxiety); marital and family issues, child problems (like problems at school and behavioral issues); and substance abuse issues (for self and regarding other’s use). “Other” issues may be related to legal, financial, housing etc.</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18317D-98D0-40C2-BE62-5A0DB0FB7893}" type="slidenum">
              <a:rPr lang="en-US" smtClean="0">
                <a:ea typeface="ＭＳ Ｐゴシック" pitchFamily="34" charset="-128"/>
              </a:rPr>
              <a:pPr/>
              <a:t>3</a:t>
            </a:fld>
            <a:endParaRPr lang="en-US" dirty="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dirty="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C19E49-4C8E-40B0-AAB2-5DAF55A26147}" type="slidenum">
              <a:rPr lang="en-US" smtClean="0">
                <a:ea typeface="ＭＳ Ｐゴシック" pitchFamily="34" charset="-128"/>
              </a:rPr>
              <a:pPr/>
              <a:t>4</a:t>
            </a:fld>
            <a:endParaRPr lang="en-US" dirty="0">
              <a:ea typeface="ＭＳ Ｐゴシック" pitchFamily="34" charset="-128"/>
            </a:endParaRPr>
          </a:p>
        </p:txBody>
      </p:sp>
    </p:spTree>
    <p:extLst>
      <p:ext uri="{BB962C8B-B14F-4D97-AF65-F5344CB8AC3E}">
        <p14:creationId xmlns:p14="http://schemas.microsoft.com/office/powerpoint/2010/main" val="2891112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r>
              <a:rPr lang="en-US" b="0" dirty="0"/>
              <a:t>Whenever you recognize that you or some you know is struggling with something in life and need to talk with someone, all anyone needs to do is call the EAP by using the toll-free number (which is 1-800-531-0200).  Once you dial that number, you are automatically connected to a live counselor – someone who is available immediately help you with your issue. Employees (clients) may request to speak with the same counselor (if available) every time you call so that you don’t have to tell your story every time you call.  </a:t>
            </a:r>
          </a:p>
          <a:p>
            <a:endParaRPr lang="en-US" b="0" dirty="0"/>
          </a:p>
          <a:p>
            <a:r>
              <a:rPr lang="en-US" b="0" dirty="0"/>
              <a:t>If either you or your EAP counselor feel that in person counseling or other support resources would be more beneficial to you, then the counselor will work with you to arrange that level of support. We offer referrals for financial counseling, legal services, and of course for mental health services such individual and family counseling, and to outpatient/inpatient treatment facilities.</a:t>
            </a:r>
          </a:p>
          <a:p>
            <a:endParaRPr lang="en-US" b="0" dirty="0"/>
          </a:p>
          <a:p>
            <a:r>
              <a:rPr lang="en-US" b="0" dirty="0"/>
              <a:t>The EAP counselor will ask questions like where you would like the therapist to be located (what town or zip code); whether you prefer a type of counselor (male or female or other specifications); and if there is a time of day that fits best into your schedule. </a:t>
            </a:r>
          </a:p>
          <a:p>
            <a:endParaRPr lang="en-US" b="0" dirty="0"/>
          </a:p>
          <a:p>
            <a:r>
              <a:rPr lang="en-US" b="0" dirty="0"/>
              <a:t>Through the EAP, employees and their household family members are eligible for 1-6 in person counseling visits at no cost to you.  We want to make sure that you can continue with the same therapist without having to worry about changing providers or what your out of pocket cost will be and for this reason we ask for insurance provider information. </a:t>
            </a:r>
          </a:p>
          <a:p>
            <a:endParaRPr lang="en-US" b="0" dirty="0"/>
          </a:p>
          <a:p>
            <a:r>
              <a:rPr lang="en-US" b="0" dirty="0"/>
              <a:t>Also know that once you begin the in-person counseling, you are still able to contact the EAP for additional support or services. </a:t>
            </a:r>
          </a:p>
          <a:p>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6CA696-2B74-47F3-A103-9A0A6ED7F772}" type="slidenum">
              <a:rPr lang="en-US" smtClean="0">
                <a:ea typeface="ＭＳ Ｐゴシック" pitchFamily="34" charset="-128"/>
              </a:rPr>
              <a:pPr/>
              <a:t>5</a:t>
            </a:fld>
            <a:endParaRPr lang="en-US" dirty="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6CA696-2B74-47F3-A103-9A0A6ED7F772}" type="slidenum">
              <a:rPr lang="en-US" smtClean="0">
                <a:ea typeface="ＭＳ Ｐゴシック" pitchFamily="34" charset="-128"/>
              </a:rPr>
              <a:pPr/>
              <a:t>6</a:t>
            </a:fld>
            <a:endParaRPr lang="en-US" dirty="0">
              <a:ea typeface="ＭＳ Ｐゴシック" pitchFamily="34" charset="-128"/>
            </a:endParaRPr>
          </a:p>
        </p:txBody>
      </p:sp>
    </p:spTree>
    <p:extLst>
      <p:ext uri="{BB962C8B-B14F-4D97-AF65-F5344CB8AC3E}">
        <p14:creationId xmlns:p14="http://schemas.microsoft.com/office/powerpoint/2010/main" val="2760363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a:t>In addition to counseling and referral services, our EAP offers clients additional services such as:</a:t>
            </a:r>
          </a:p>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7</a:t>
            </a:fld>
            <a:endParaRPr lang="en-US" dirty="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xfrm>
            <a:off x="1115219" y="4388644"/>
            <a:ext cx="5564188" cy="4157662"/>
          </a:xfrm>
          <a:noFill/>
        </p:spPr>
        <p:txBody>
          <a:bodyPr wrap="square" numCol="1" anchor="t" anchorCtr="0" compatLnSpc="1">
            <a:prstTxWarp prst="textNoShape">
              <a:avLst/>
            </a:prstTxWarp>
            <a:normAutofit/>
          </a:bodyPr>
          <a:lstStyle/>
          <a:p>
            <a:r>
              <a:rPr lang="en-US" dirty="0"/>
              <a:t>Critical Incident Stress Debriefing – You or Your employer feels that an incident has or will have a negative mental/emotional impact on employees, such as accidents on site, death/loss of employees, incident having an impact in the community where the  company majority of works reside. The EAP will coordinate with the supervisor or HR representative to have a licensed therapist on site for support of employees with in 24 hours of the request or when scheduled.</a:t>
            </a:r>
          </a:p>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8</a:t>
            </a:fld>
            <a:endParaRPr lang="en-US" dirty="0">
              <a:ea typeface="ＭＳ Ｐゴシック" pitchFamily="34" charset="-128"/>
            </a:endParaRPr>
          </a:p>
        </p:txBody>
      </p:sp>
    </p:spTree>
    <p:extLst>
      <p:ext uri="{BB962C8B-B14F-4D97-AF65-F5344CB8AC3E}">
        <p14:creationId xmlns:p14="http://schemas.microsoft.com/office/powerpoint/2010/main" val="409555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a:t>Seminars/Workshops -In addition to the orientation, CNA staff will develop customized employee and supervisory training programs on any topic to meet your needs and will collaborate with you to develop desired behavioral outcomes so that the training can be effectively assessed, and the learning reinforced. Examples of training topics include the following:, Managing Change, Stress Management, Developing Communication and Conflict Resolution Skills. </a:t>
            </a:r>
          </a:p>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9</a:t>
            </a:fld>
            <a:endParaRPr lang="en-US" dirty="0">
              <a:ea typeface="ＭＳ Ｐゴシック" pitchFamily="34" charset="-128"/>
            </a:endParaRPr>
          </a:p>
        </p:txBody>
      </p:sp>
    </p:spTree>
    <p:extLst>
      <p:ext uri="{BB962C8B-B14F-4D97-AF65-F5344CB8AC3E}">
        <p14:creationId xmlns:p14="http://schemas.microsoft.com/office/powerpoint/2010/main" val="36203243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AutoShape 10"/>
          <p:cNvSpPr>
            <a:spLocks noChangeArrowheads="1"/>
          </p:cNvSpPr>
          <p:nvPr/>
        </p:nvSpPr>
        <p:spPr bwMode="auto">
          <a:xfrm>
            <a:off x="1371600" y="2438400"/>
            <a:ext cx="6400800" cy="2362200"/>
          </a:xfrm>
          <a:prstGeom prst="roundRect">
            <a:avLst>
              <a:gd name="adj" fmla="val 8468"/>
            </a:avLst>
          </a:prstGeom>
          <a:solidFill>
            <a:srgbClr val="0F284D"/>
          </a:soli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4" name="AutoShape 2"/>
          <p:cNvSpPr>
            <a:spLocks noChangeArrowheads="1"/>
          </p:cNvSpPr>
          <p:nvPr/>
        </p:nvSpPr>
        <p:spPr bwMode="auto">
          <a:xfrm>
            <a:off x="0" y="0"/>
            <a:ext cx="9144000" cy="1371600"/>
          </a:xfrm>
          <a:prstGeom prst="foldedCorner">
            <a:avLst>
              <a:gd name="adj" fmla="val 18435"/>
            </a:avLst>
          </a:prstGeom>
          <a:gradFill rotWithShape="0">
            <a:gsLst>
              <a:gs pos="0">
                <a:srgbClr val="0F284D"/>
              </a:gs>
              <a:gs pos="100000">
                <a:srgbClr val="0F284D">
                  <a:gamma/>
                  <a:tint val="82353"/>
                  <a:invGamma/>
                </a:srgbClr>
              </a:gs>
            </a:gsLst>
            <a:lin ang="2700000" scaled="1"/>
          </a:gra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5" name="Rectangle 3"/>
          <p:cNvSpPr>
            <a:spLocks noChangeArrowheads="1"/>
          </p:cNvSpPr>
          <p:nvPr/>
        </p:nvSpPr>
        <p:spPr bwMode="auto">
          <a:xfrm>
            <a:off x="0" y="6248400"/>
            <a:ext cx="5334000" cy="609600"/>
          </a:xfrm>
          <a:prstGeom prst="rect">
            <a:avLst/>
          </a:prstGeom>
          <a:gradFill rotWithShape="0">
            <a:gsLst>
              <a:gs pos="0">
                <a:srgbClr val="0F284D"/>
              </a:gs>
              <a:gs pos="100000">
                <a:srgbClr val="0F284D">
                  <a:gamma/>
                  <a:tint val="98039"/>
                  <a:invGamma/>
                </a:srgbClr>
              </a:gs>
            </a:gsLst>
            <a:path path="rect">
              <a:fillToRect r="100000" b="100000"/>
            </a:path>
          </a:gra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6" name="Rectangle 4"/>
          <p:cNvSpPr>
            <a:spLocks noChangeArrowheads="1"/>
          </p:cNvSpPr>
          <p:nvPr/>
        </p:nvSpPr>
        <p:spPr bwMode="auto">
          <a:xfrm>
            <a:off x="5562600" y="6248400"/>
            <a:ext cx="3581400" cy="609600"/>
          </a:xfrm>
          <a:prstGeom prst="rect">
            <a:avLst/>
          </a:prstGeom>
          <a:solidFill>
            <a:srgbClr val="CECECE"/>
          </a:soli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pic>
        <p:nvPicPr>
          <p:cNvPr id="7" name="Picture 8" descr="CNAssociates-Colorized_NB"/>
          <p:cNvPicPr>
            <a:picLocks noChangeAspect="1" noChangeArrowheads="1"/>
          </p:cNvPicPr>
          <p:nvPr/>
        </p:nvPicPr>
        <p:blipFill>
          <a:blip r:embed="rId2" cstate="print"/>
          <a:srcRect l="9917" t="33844" r="7304" b="36945"/>
          <a:stretch>
            <a:fillRect/>
          </a:stretch>
        </p:blipFill>
        <p:spPr bwMode="auto">
          <a:xfrm>
            <a:off x="533400" y="0"/>
            <a:ext cx="5029200" cy="1331913"/>
          </a:xfrm>
          <a:prstGeom prst="rect">
            <a:avLst/>
          </a:prstGeom>
          <a:noFill/>
          <a:ln w="9525">
            <a:noFill/>
            <a:miter lim="800000"/>
            <a:headEnd/>
            <a:tailEnd/>
          </a:ln>
        </p:spPr>
      </p:pic>
      <p:sp>
        <p:nvSpPr>
          <p:cNvPr id="7173" name="Rectangle 5"/>
          <p:cNvSpPr>
            <a:spLocks noGrp="1" noChangeArrowheads="1"/>
          </p:cNvSpPr>
          <p:nvPr>
            <p:ph type="subTitle" idx="1"/>
          </p:nvPr>
        </p:nvSpPr>
        <p:spPr>
          <a:xfrm>
            <a:off x="1447800" y="2895600"/>
            <a:ext cx="6248400" cy="1524000"/>
          </a:xfrm>
        </p:spPr>
        <p:txBody>
          <a:bodyPr/>
          <a:lstStyle>
            <a:lvl1pPr marL="0" indent="0" algn="ctr">
              <a:buFont typeface="Times" pitchFamily="1" charset="0"/>
              <a:buNone/>
              <a:defRPr sz="4400">
                <a:solidFill>
                  <a:srgbClr val="CECECE"/>
                </a:solidFill>
              </a:defRPr>
            </a:lvl1pPr>
          </a:lstStyle>
          <a:p>
            <a:r>
              <a:rPr lang="en-US"/>
              <a:t>Click to edit Master subtitle style</a:t>
            </a:r>
          </a:p>
        </p:txBody>
      </p:sp>
      <p:sp>
        <p:nvSpPr>
          <p:cNvPr id="8" name="Rectangle 6"/>
          <p:cNvSpPr>
            <a:spLocks noGrp="1" noChangeArrowheads="1"/>
          </p:cNvSpPr>
          <p:nvPr>
            <p:ph type="dt" sz="half" idx="10"/>
          </p:nvPr>
        </p:nvSpPr>
        <p:spPr/>
        <p:txBody>
          <a:bodyPr/>
          <a:lstStyle>
            <a:lvl1pPr>
              <a:defRPr/>
            </a:lvl1pPr>
          </a:lstStyle>
          <a:p>
            <a:pPr>
              <a:defRPr/>
            </a:pPr>
            <a:fld id="{3913817E-369C-41F1-BC5F-71C45CF3FBAD}" type="datetimeFigureOut">
              <a:rPr lang="en-US"/>
              <a:pPr>
                <a:defRPr/>
              </a:pPr>
              <a:t>10/7/2022</a:t>
            </a:fld>
            <a:endParaRPr lang="en-US" dirty="0"/>
          </a:p>
        </p:txBody>
      </p:sp>
      <p:sp>
        <p:nvSpPr>
          <p:cNvPr id="9" name="Rectangle 7"/>
          <p:cNvSpPr>
            <a:spLocks noGrp="1" noChangeArrowheads="1"/>
          </p:cNvSpPr>
          <p:nvPr>
            <p:ph type="sldNum" sz="quarter" idx="11"/>
          </p:nvPr>
        </p:nvSpPr>
        <p:spPr>
          <a:xfrm>
            <a:off x="6553200" y="6324600"/>
            <a:ext cx="1905000" cy="457200"/>
          </a:xfrm>
        </p:spPr>
        <p:txBody>
          <a:bodyPr/>
          <a:lstStyle>
            <a:lvl1pPr>
              <a:defRPr/>
            </a:lvl1pPr>
          </a:lstStyle>
          <a:p>
            <a:pPr>
              <a:defRPr/>
            </a:pPr>
            <a:fld id="{99E64341-055F-47DE-8FF8-BC1BCFA224C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ADB87F2-71C1-466F-B3F2-9AF1054B94CD}" type="datetimeFigureOut">
              <a:rPr lang="en-US"/>
              <a:pPr>
                <a:defRPr/>
              </a:pPr>
              <a:t>10/7/2022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E1FB01F-6450-46AD-913C-ACB117DAFC1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4718506-4290-4B1C-AFDB-1E67FFF5BCD6}" type="datetimeFigureOut">
              <a:rPr lang="en-US"/>
              <a:pPr>
                <a:defRPr/>
              </a:pPr>
              <a:t>10/7/2022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707703F2-AC56-420E-8D04-802BB9793D3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9D130CC-0A95-41C3-BD30-1231D903071E}" type="datetimeFigureOut">
              <a:rPr lang="en-US"/>
              <a:pPr>
                <a:defRPr/>
              </a:pPr>
              <a:t>10/7/2022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BD1BA72-C0E0-4FB7-A44D-6ABFC277E1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9E3B760-1D8F-4A18-986D-31A8DBCDE422}" type="datetimeFigureOut">
              <a:rPr lang="en-US"/>
              <a:pPr>
                <a:defRPr/>
              </a:pPr>
              <a:t>10/7/2022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704450F0-5BF1-4BFB-AB04-50258359AB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85800" y="1549400"/>
            <a:ext cx="3810000" cy="454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49400"/>
            <a:ext cx="3810000" cy="454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20B91ACE-DE2F-4B76-B869-4DA42FF558BE}" type="datetimeFigureOut">
              <a:rPr lang="en-US"/>
              <a:pPr>
                <a:defRPr/>
              </a:pPr>
              <a:t>10/7/2022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6484FCBC-C7EF-4E4A-9378-C12B003B92F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A896244-FD18-4CB9-A602-2380CD56A6F6}" type="datetimeFigureOut">
              <a:rPr lang="en-US"/>
              <a:pPr>
                <a:defRPr/>
              </a:pPr>
              <a:t>10/7/2022</a:t>
            </a:fld>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33F1F44C-EBEC-4EBB-A818-4094DDFC009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256F1854-CD1C-4923-BA8E-7392DCCA22AE}" type="datetimeFigureOut">
              <a:rPr lang="en-US"/>
              <a:pPr>
                <a:defRPr/>
              </a:pPr>
              <a:t>10/7/2022</a:t>
            </a:fld>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66632150-E703-4A23-98A4-A54F9C7D405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9B0F133-387C-4E96-BE2B-9F782B4035E8}" type="datetimeFigureOut">
              <a:rPr lang="en-US"/>
              <a:pPr>
                <a:defRPr/>
              </a:pPr>
              <a:t>10/7/2022</a:t>
            </a:fld>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CEDC2BE9-1AD2-4E73-A121-55FF186A030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FA8A2B7-4541-4F2E-BEE3-07F0FFE9C4AA}" type="datetimeFigureOut">
              <a:rPr lang="en-US"/>
              <a:pPr>
                <a:defRPr/>
              </a:pPr>
              <a:t>10/7/2022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82B0A4E0-BBFA-4BA6-A7BD-A57AFE40D6E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66CBA80-6C47-42FE-88F7-9A7EEA8A3952}" type="datetimeFigureOut">
              <a:rPr lang="en-US"/>
              <a:pPr>
                <a:defRPr/>
              </a:pPr>
              <a:t>10/7/2022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AE35810-ACEB-42CF-927A-2A9F82700C1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AutoShape 11"/>
          <p:cNvSpPr>
            <a:spLocks noChangeArrowheads="1"/>
          </p:cNvSpPr>
          <p:nvPr/>
        </p:nvSpPr>
        <p:spPr bwMode="auto">
          <a:xfrm>
            <a:off x="0" y="0"/>
            <a:ext cx="9144000" cy="1371600"/>
          </a:xfrm>
          <a:prstGeom prst="foldedCorner">
            <a:avLst>
              <a:gd name="adj" fmla="val 18435"/>
            </a:avLst>
          </a:prstGeom>
          <a:gradFill rotWithShape="0">
            <a:gsLst>
              <a:gs pos="0">
                <a:srgbClr val="0F284D"/>
              </a:gs>
              <a:gs pos="100000">
                <a:srgbClr val="0F284D">
                  <a:gamma/>
                  <a:tint val="82353"/>
                  <a:invGamma/>
                </a:srgbClr>
              </a:gs>
            </a:gsLst>
            <a:lin ang="2700000" scaled="1"/>
          </a:gra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1033" name="Rectangle 9"/>
          <p:cNvSpPr>
            <a:spLocks noChangeArrowheads="1"/>
          </p:cNvSpPr>
          <p:nvPr/>
        </p:nvSpPr>
        <p:spPr bwMode="auto">
          <a:xfrm>
            <a:off x="0" y="6248400"/>
            <a:ext cx="5334000" cy="609600"/>
          </a:xfrm>
          <a:prstGeom prst="rect">
            <a:avLst/>
          </a:prstGeom>
          <a:gradFill rotWithShape="0">
            <a:gsLst>
              <a:gs pos="0">
                <a:srgbClr val="0F284D"/>
              </a:gs>
              <a:gs pos="100000">
                <a:srgbClr val="0F284D">
                  <a:gamma/>
                  <a:tint val="98039"/>
                  <a:invGamma/>
                </a:srgbClr>
              </a:gs>
            </a:gsLst>
            <a:path path="rect">
              <a:fillToRect r="100000" b="100000"/>
            </a:path>
          </a:gra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1034" name="Rectangle 10"/>
          <p:cNvSpPr>
            <a:spLocks noChangeArrowheads="1"/>
          </p:cNvSpPr>
          <p:nvPr/>
        </p:nvSpPr>
        <p:spPr bwMode="auto">
          <a:xfrm>
            <a:off x="5562600" y="6248400"/>
            <a:ext cx="3581400" cy="609600"/>
          </a:xfrm>
          <a:prstGeom prst="rect">
            <a:avLst/>
          </a:prstGeom>
          <a:solidFill>
            <a:srgbClr val="CECECE"/>
          </a:soli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2053" name="Rectangle 3"/>
          <p:cNvSpPr>
            <a:spLocks noGrp="1" noChangeArrowheads="1"/>
          </p:cNvSpPr>
          <p:nvPr>
            <p:ph type="body" idx="1"/>
          </p:nvPr>
        </p:nvSpPr>
        <p:spPr bwMode="auto">
          <a:xfrm>
            <a:off x="685800" y="1549400"/>
            <a:ext cx="7772400" cy="454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rgbClr val="CECECE"/>
                </a:solidFill>
                <a:latin typeface="+mn-lt"/>
                <a:ea typeface="+mn-ea"/>
                <a:cs typeface="+mn-cs"/>
              </a:defRPr>
            </a:lvl1pPr>
          </a:lstStyle>
          <a:p>
            <a:pPr>
              <a:defRPr/>
            </a:pPr>
            <a:fld id="{33938B17-F8F1-4E44-8ED1-C1B52E9AC9BC}" type="datetimeFigureOut">
              <a:rPr lang="en-US"/>
              <a:pPr>
                <a:defRPr/>
              </a:pPr>
              <a:t>10/7/2022</a:t>
            </a:fld>
            <a:endParaRPr lang="en-US" dirty="0"/>
          </a:p>
        </p:txBody>
      </p:sp>
      <p:sp>
        <p:nvSpPr>
          <p:cNvPr id="1030" name="Rectangle 6"/>
          <p:cNvSpPr>
            <a:spLocks noGrp="1" noChangeArrowheads="1"/>
          </p:cNvSpPr>
          <p:nvPr>
            <p:ph type="sldNum" sz="quarter" idx="4"/>
          </p:nvPr>
        </p:nvSpPr>
        <p:spPr bwMode="auto">
          <a:xfrm>
            <a:off x="7924800" y="6324600"/>
            <a:ext cx="91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rgbClr val="12294C"/>
                </a:solidFill>
                <a:latin typeface="+mn-lt"/>
                <a:ea typeface="+mn-ea"/>
                <a:cs typeface="+mn-cs"/>
              </a:defRPr>
            </a:lvl1pPr>
          </a:lstStyle>
          <a:p>
            <a:pPr>
              <a:defRPr/>
            </a:pPr>
            <a:fld id="{7CFCB40A-880B-46EA-9CA8-B1D72D26236C}" type="slidenum">
              <a:rPr lang="en-US"/>
              <a:pPr>
                <a:defRPr/>
              </a:pPr>
              <a:t>‹#›</a:t>
            </a:fld>
            <a:endParaRPr lang="en-US" dirty="0"/>
          </a:p>
        </p:txBody>
      </p:sp>
      <p:pic>
        <p:nvPicPr>
          <p:cNvPr id="2056" name="Picture 7" descr="CNAssociates-Colorized_NB"/>
          <p:cNvPicPr>
            <a:picLocks noChangeAspect="1" noChangeArrowheads="1"/>
          </p:cNvPicPr>
          <p:nvPr/>
        </p:nvPicPr>
        <p:blipFill>
          <a:blip r:embed="rId13" cstate="print"/>
          <a:srcRect l="9917" t="33844" r="7304" b="36945"/>
          <a:stretch>
            <a:fillRect/>
          </a:stretch>
        </p:blipFill>
        <p:spPr bwMode="auto">
          <a:xfrm>
            <a:off x="533400" y="0"/>
            <a:ext cx="5029200" cy="13319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9"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charlesnechtem.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inquires@charlesnechtem.com" TargetMode="Externa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1"/>
          <p:cNvSpPr>
            <a:spLocks noGrp="1"/>
          </p:cNvSpPr>
          <p:nvPr>
            <p:ph type="subTitle" idx="1"/>
          </p:nvPr>
        </p:nvSpPr>
        <p:spPr>
          <a:xfrm>
            <a:off x="1447800" y="3505200"/>
            <a:ext cx="6248400" cy="457200"/>
          </a:xfrm>
        </p:spPr>
        <p:txBody>
          <a:bodyPr/>
          <a:lstStyle/>
          <a:p>
            <a:pPr eaLnBrk="1" hangingPunct="1">
              <a:buFont typeface="Times" pitchFamily="18" charset="0"/>
              <a:buNone/>
            </a:pPr>
            <a:endParaRPr lang="en-US" dirty="0"/>
          </a:p>
        </p:txBody>
      </p:sp>
      <p:sp>
        <p:nvSpPr>
          <p:cNvPr id="3" name="Rectangle 2"/>
          <p:cNvSpPr/>
          <p:nvPr/>
        </p:nvSpPr>
        <p:spPr>
          <a:xfrm>
            <a:off x="-76200" y="6400800"/>
            <a:ext cx="5495925" cy="350838"/>
          </a:xfrm>
          <a:prstGeom prst="rect">
            <a:avLst/>
          </a:prstGeom>
        </p:spPr>
        <p:txBody>
          <a:bodyPr>
            <a:spAutoFit/>
          </a:bodyPr>
          <a:lstStyle/>
          <a:p>
            <a:pPr algn="ctr" fontAlgn="auto">
              <a:spcBef>
                <a:spcPts val="0"/>
              </a:spcBef>
              <a:spcAft>
                <a:spcPts val="0"/>
              </a:spcAft>
              <a:defRPr/>
            </a:pPr>
            <a:r>
              <a:rPr lang="en-US" sz="1700" dirty="0">
                <a:solidFill>
                  <a:schemeClr val="bg1">
                    <a:lumMod val="85000"/>
                  </a:schemeClr>
                </a:solidFill>
                <a:latin typeface="+mn-lt"/>
                <a:ea typeface="+mn-ea"/>
                <a:cs typeface="+mn-cs"/>
              </a:rPr>
              <a:t>Presented by  Shaunta Clark</a:t>
            </a:r>
          </a:p>
        </p:txBody>
      </p:sp>
      <p:sp>
        <p:nvSpPr>
          <p:cNvPr id="4100" name="Rectangle 3"/>
          <p:cNvSpPr>
            <a:spLocks noChangeArrowheads="1"/>
          </p:cNvSpPr>
          <p:nvPr/>
        </p:nvSpPr>
        <p:spPr bwMode="auto">
          <a:xfrm>
            <a:off x="5943600" y="6324600"/>
            <a:ext cx="2609850" cy="366713"/>
          </a:xfrm>
          <a:prstGeom prst="rect">
            <a:avLst/>
          </a:prstGeom>
          <a:noFill/>
          <a:ln w="9525">
            <a:noFill/>
            <a:miter lim="800000"/>
            <a:headEnd/>
            <a:tailEnd/>
          </a:ln>
        </p:spPr>
        <p:txBody>
          <a:bodyPr wrap="none">
            <a:spAutoFit/>
          </a:bodyPr>
          <a:lstStyle/>
          <a:p>
            <a:r>
              <a:rPr lang="en-US" dirty="0">
                <a:solidFill>
                  <a:srgbClr val="294A7D"/>
                </a:solidFill>
                <a:latin typeface="Myriad Pro"/>
              </a:rPr>
              <a:t>www.charlesnechtem.com</a:t>
            </a:r>
          </a:p>
        </p:txBody>
      </p:sp>
      <p:sp>
        <p:nvSpPr>
          <p:cNvPr id="5" name="Rounded Rectangle 4"/>
          <p:cNvSpPr/>
          <p:nvPr/>
        </p:nvSpPr>
        <p:spPr bwMode="auto">
          <a:xfrm>
            <a:off x="1295400" y="2362200"/>
            <a:ext cx="6553200" cy="2514600"/>
          </a:xfrm>
          <a:prstGeom prst="roundRect">
            <a:avLst/>
          </a:prstGeom>
          <a:gradFill flip="none" rotWithShape="1">
            <a:gsLst>
              <a:gs pos="0">
                <a:srgbClr val="002060"/>
              </a:gs>
              <a:gs pos="64999">
                <a:srgbClr val="002060"/>
              </a:gs>
              <a:gs pos="100000">
                <a:schemeClr val="bg1">
                  <a:lumMod val="85000"/>
                </a:schemeClr>
              </a:gs>
            </a:gsLst>
            <a:path path="circle">
              <a:fillToRect l="100000" t="100000"/>
            </a:path>
            <a:tileRect r="-100000" b="-100000"/>
          </a:gradFill>
          <a:ln w="9525" cap="flat" cmpd="sng" algn="ctr">
            <a:noFill/>
            <a:prstDash val="solid"/>
            <a:round/>
            <a:headEnd type="none" w="med" len="med"/>
            <a:tailEnd type="none" w="med" len="med"/>
          </a:ln>
          <a:effectLst/>
        </p:spPr>
        <p:txBody>
          <a:bodyPr/>
          <a:lstStyle/>
          <a:p>
            <a:pPr algn="ctr" eaLnBrk="0" hangingPunct="0">
              <a:defRPr/>
            </a:pPr>
            <a:endParaRPr lang="en-US" sz="3000" b="1" dirty="0">
              <a:solidFill>
                <a:schemeClr val="bg1"/>
              </a:solidFill>
              <a:latin typeface="+mj-lt"/>
              <a:cs typeface="+mn-cs"/>
            </a:endParaRPr>
          </a:p>
          <a:p>
            <a:pPr algn="ctr" eaLnBrk="0" hangingPunct="0">
              <a:defRPr/>
            </a:pPr>
            <a:r>
              <a:rPr lang="en-US" sz="4000" b="1" dirty="0">
                <a:solidFill>
                  <a:schemeClr val="bg1"/>
                </a:solidFill>
                <a:latin typeface="+mj-lt"/>
                <a:cs typeface="+mn-cs"/>
              </a:rPr>
              <a:t>Employee Assistance Program (EAP)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19" name="Title 1">
            <a:extLst>
              <a:ext uri="{FF2B5EF4-FFF2-40B4-BE49-F238E27FC236}">
                <a16:creationId xmlns:a16="http://schemas.microsoft.com/office/drawing/2014/main" id="{FDFB370C-00D1-4ED4-8DA3-3C2B18CD0B49}"/>
              </a:ext>
            </a:extLst>
          </p:cNvPr>
          <p:cNvSpPr>
            <a:spLocks noGrp="1"/>
          </p:cNvSpPr>
          <p:nvPr>
            <p:ph type="title"/>
          </p:nvPr>
        </p:nvSpPr>
        <p:spPr>
          <a:xfrm>
            <a:off x="381000" y="1252491"/>
            <a:ext cx="8229600" cy="609600"/>
          </a:xfrm>
        </p:spPr>
        <p:txBody>
          <a:bodyPr/>
          <a:lstStyle/>
          <a:p>
            <a:r>
              <a:rPr lang="en-US" sz="3200" b="1" dirty="0">
                <a:solidFill>
                  <a:srgbClr val="000066"/>
                </a:solidFill>
              </a:rPr>
              <a:t>Mandatory Referrals</a:t>
            </a:r>
            <a:br>
              <a:rPr lang="en-US" dirty="0">
                <a:solidFill>
                  <a:srgbClr val="000066"/>
                </a:solidFill>
              </a:rPr>
            </a:br>
            <a:endParaRPr lang="en-US" dirty="0"/>
          </a:p>
        </p:txBody>
      </p:sp>
      <p:sp>
        <p:nvSpPr>
          <p:cNvPr id="21" name="Content Placeholder 4">
            <a:extLst>
              <a:ext uri="{FF2B5EF4-FFF2-40B4-BE49-F238E27FC236}">
                <a16:creationId xmlns:a16="http://schemas.microsoft.com/office/drawing/2014/main" id="{3F7B54B8-B8CF-4A81-8EB7-35FC44E86D90}"/>
              </a:ext>
            </a:extLst>
          </p:cNvPr>
          <p:cNvSpPr>
            <a:spLocks noGrp="1"/>
          </p:cNvSpPr>
          <p:nvPr>
            <p:ph idx="1"/>
          </p:nvPr>
        </p:nvSpPr>
        <p:spPr>
          <a:xfrm>
            <a:off x="228600" y="2180901"/>
            <a:ext cx="8686800" cy="3137225"/>
          </a:xfrm>
        </p:spPr>
        <p:txBody>
          <a:bodyPr/>
          <a:lstStyle/>
          <a:p>
            <a:pPr marL="76200" indent="0">
              <a:buClr>
                <a:srgbClr val="002E8A"/>
              </a:buClr>
              <a:buNone/>
            </a:pPr>
            <a:r>
              <a:rPr lang="en-US" sz="2000" dirty="0">
                <a:solidFill>
                  <a:srgbClr val="00297A"/>
                </a:solidFill>
                <a:latin typeface="+mj-lt"/>
              </a:rPr>
              <a:t>For employees with performance, reliability, or substance abuse problems, here’s the process:</a:t>
            </a:r>
          </a:p>
          <a:p>
            <a:pPr lvl="1">
              <a:spcBef>
                <a:spcPts val="800"/>
              </a:spcBef>
              <a:buClr>
                <a:srgbClr val="002E8A"/>
              </a:buClr>
              <a:buSzPct val="100000"/>
            </a:pPr>
            <a:r>
              <a:rPr lang="en-US" sz="1800" dirty="0">
                <a:solidFill>
                  <a:srgbClr val="00297A"/>
                </a:solidFill>
                <a:latin typeface="+mj-lt"/>
              </a:rPr>
              <a:t>Mandatory referral letter, information form, and consent to release form. Forms are faxed to Charles Nechtem Associates (CNA) </a:t>
            </a:r>
          </a:p>
          <a:p>
            <a:pPr lvl="1">
              <a:spcBef>
                <a:spcPts val="800"/>
              </a:spcBef>
              <a:buClr>
                <a:srgbClr val="002E8A"/>
              </a:buClr>
              <a:buSzPct val="100000"/>
            </a:pPr>
            <a:r>
              <a:rPr lang="en-US" sz="1800" dirty="0">
                <a:solidFill>
                  <a:srgbClr val="00297A"/>
                </a:solidFill>
                <a:latin typeface="+mj-lt"/>
              </a:rPr>
              <a:t>CNA assigns case manager who monitors adherence to the agreed-upon course of treatment</a:t>
            </a:r>
          </a:p>
          <a:p>
            <a:pPr lvl="1">
              <a:spcBef>
                <a:spcPts val="800"/>
              </a:spcBef>
              <a:buClr>
                <a:srgbClr val="002E8A"/>
              </a:buClr>
              <a:buSzPct val="100000"/>
            </a:pPr>
            <a:r>
              <a:rPr lang="en-US" sz="1800" dirty="0">
                <a:solidFill>
                  <a:srgbClr val="00297A"/>
                </a:solidFill>
                <a:latin typeface="+mj-lt"/>
              </a:rPr>
              <a:t>CNA provides progress reports to the designated Supervisor or HR representative while maintaining compliance with confidentiality laws  </a:t>
            </a:r>
          </a:p>
          <a:p>
            <a:pPr marL="0" indent="0">
              <a:buNone/>
            </a:pPr>
            <a:endParaRPr lang="en-US" dirty="0"/>
          </a:p>
        </p:txBody>
      </p:sp>
    </p:spTree>
    <p:extLst>
      <p:ext uri="{BB962C8B-B14F-4D97-AF65-F5344CB8AC3E}">
        <p14:creationId xmlns:p14="http://schemas.microsoft.com/office/powerpoint/2010/main" val="3732637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16" name="Rectangle 2">
            <a:extLst>
              <a:ext uri="{FF2B5EF4-FFF2-40B4-BE49-F238E27FC236}">
                <a16:creationId xmlns:a16="http://schemas.microsoft.com/office/drawing/2014/main" id="{E183EF3B-9A34-4B88-B4B5-986EEAC03BC2}"/>
              </a:ext>
            </a:extLst>
          </p:cNvPr>
          <p:cNvSpPr txBox="1">
            <a:spLocks noChangeArrowheads="1"/>
          </p:cNvSpPr>
          <p:nvPr/>
        </p:nvSpPr>
        <p:spPr bwMode="auto">
          <a:xfrm>
            <a:off x="647700" y="2121788"/>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a:lstStyle>
          <a:p>
            <a:r>
              <a:rPr lang="en-US" sz="4300" b="1" kern="0" dirty="0">
                <a:solidFill>
                  <a:srgbClr val="230E7C"/>
                </a:solidFill>
              </a:rPr>
              <a:t>CHARACTERISTICS OF EMPLOYEES IN NEED </a:t>
            </a:r>
            <a:br>
              <a:rPr lang="en-US" sz="4300" b="1" kern="0" dirty="0">
                <a:solidFill>
                  <a:srgbClr val="230E7C"/>
                </a:solidFill>
              </a:rPr>
            </a:br>
            <a:r>
              <a:rPr lang="en-US" sz="4300" b="1" kern="0" dirty="0">
                <a:solidFill>
                  <a:srgbClr val="230E7C"/>
                </a:solidFill>
              </a:rPr>
              <a:t>OF SUPPORT</a:t>
            </a:r>
          </a:p>
        </p:txBody>
      </p:sp>
    </p:spTree>
    <p:extLst>
      <p:ext uri="{BB962C8B-B14F-4D97-AF65-F5344CB8AC3E}">
        <p14:creationId xmlns:p14="http://schemas.microsoft.com/office/powerpoint/2010/main" val="3047644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2" y="35708"/>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17" name="Content Placeholder 3">
            <a:extLst>
              <a:ext uri="{FF2B5EF4-FFF2-40B4-BE49-F238E27FC236}">
                <a16:creationId xmlns:a16="http://schemas.microsoft.com/office/drawing/2014/main" id="{9DD2A90C-40ED-461B-A857-6C91E86A9C19}"/>
              </a:ext>
            </a:extLst>
          </p:cNvPr>
          <p:cNvSpPr txBox="1">
            <a:spLocks/>
          </p:cNvSpPr>
          <p:nvPr/>
        </p:nvSpPr>
        <p:spPr>
          <a:xfrm>
            <a:off x="217908" y="1686708"/>
            <a:ext cx="4314019" cy="4475967"/>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a:buFont typeface="Wingdings" panose="05000000000000000000" pitchFamily="2" charset="2"/>
              <a:buChar char="§"/>
            </a:pPr>
            <a:r>
              <a:rPr lang="en-US" sz="1800" kern="0" dirty="0">
                <a:solidFill>
                  <a:srgbClr val="230E7C"/>
                </a:solidFill>
                <a:latin typeface="+mj-lt"/>
              </a:rPr>
              <a:t>Excessive absenteeism or lateness; difficulty with concentration and confusion </a:t>
            </a:r>
          </a:p>
          <a:p>
            <a:pPr marL="0" indent="0">
              <a:buFont typeface="Times" pitchFamily="18" charset="0"/>
              <a:buNone/>
            </a:pPr>
            <a:endParaRPr lang="en-US" sz="12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Marked decline in work performance; unsatisfactory work quality</a:t>
            </a:r>
          </a:p>
          <a:p>
            <a:endParaRPr lang="en-US" sz="12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Co-worker or customer complaints</a:t>
            </a:r>
          </a:p>
          <a:p>
            <a:endParaRPr lang="en-US" sz="14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Fatigue; personal hygiene is poor or ignored</a:t>
            </a:r>
          </a:p>
          <a:p>
            <a:pPr marL="0" indent="0">
              <a:buFont typeface="Times" pitchFamily="18" charset="0"/>
              <a:buNone/>
            </a:pPr>
            <a:endParaRPr lang="en-US" sz="11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Sudden and/or unpredictable change in energy level </a:t>
            </a:r>
          </a:p>
        </p:txBody>
      </p:sp>
      <p:sp>
        <p:nvSpPr>
          <p:cNvPr id="19" name="Content Placeholder 5">
            <a:extLst>
              <a:ext uri="{FF2B5EF4-FFF2-40B4-BE49-F238E27FC236}">
                <a16:creationId xmlns:a16="http://schemas.microsoft.com/office/drawing/2014/main" id="{4827CB9C-7D9F-40BE-853C-E4C19991A462}"/>
              </a:ext>
            </a:extLst>
          </p:cNvPr>
          <p:cNvSpPr txBox="1">
            <a:spLocks/>
          </p:cNvSpPr>
          <p:nvPr/>
        </p:nvSpPr>
        <p:spPr>
          <a:xfrm>
            <a:off x="4800600" y="1686708"/>
            <a:ext cx="4041775" cy="3827648"/>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a:buFont typeface="Wingdings" panose="05000000000000000000" pitchFamily="2" charset="2"/>
              <a:buChar char="§"/>
            </a:pPr>
            <a:r>
              <a:rPr lang="en-US" sz="1800" kern="0" dirty="0">
                <a:solidFill>
                  <a:srgbClr val="230E7C"/>
                </a:solidFill>
                <a:latin typeface="+mj-lt"/>
              </a:rPr>
              <a:t>Flushed or pale face, sweating </a:t>
            </a:r>
          </a:p>
          <a:p>
            <a:pPr marL="285750" indent="-285750"/>
            <a:endParaRPr lang="en-US" sz="18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Pacing, restless, or repetitive movements</a:t>
            </a:r>
          </a:p>
          <a:p>
            <a:pPr marL="285750" indent="-285750"/>
            <a:endParaRPr lang="en-US" sz="18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Signs of extreme fatigue, e.g., dark circles under the eyes </a:t>
            </a:r>
          </a:p>
          <a:p>
            <a:pPr marL="285750" indent="-285750"/>
            <a:endParaRPr lang="en-US" sz="18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Clenched jaws or fists </a:t>
            </a:r>
          </a:p>
          <a:p>
            <a:pPr marL="285750" indent="-285750"/>
            <a:endParaRPr lang="en-US" sz="1800" kern="0" dirty="0">
              <a:solidFill>
                <a:srgbClr val="230E7C"/>
              </a:solidFill>
              <a:latin typeface="+mj-lt"/>
            </a:endParaRPr>
          </a:p>
          <a:p>
            <a:pPr>
              <a:buFont typeface="Wingdings" panose="05000000000000000000" pitchFamily="2" charset="2"/>
              <a:buChar char="§"/>
            </a:pPr>
            <a:r>
              <a:rPr lang="en-US" sz="1800" kern="0" dirty="0">
                <a:solidFill>
                  <a:srgbClr val="230E7C"/>
                </a:solidFill>
                <a:latin typeface="+mj-lt"/>
              </a:rPr>
              <a:t>Exaggerated or violent gestures </a:t>
            </a:r>
          </a:p>
          <a:p>
            <a:pPr marL="0" indent="0">
              <a:buFont typeface="Times" pitchFamily="18" charset="0"/>
              <a:buNone/>
            </a:pPr>
            <a:endParaRPr lang="en-US" sz="1800" kern="0" dirty="0"/>
          </a:p>
        </p:txBody>
      </p:sp>
      <p:sp>
        <p:nvSpPr>
          <p:cNvPr id="21" name="Text Placeholder 7">
            <a:extLst>
              <a:ext uri="{FF2B5EF4-FFF2-40B4-BE49-F238E27FC236}">
                <a16:creationId xmlns:a16="http://schemas.microsoft.com/office/drawing/2014/main" id="{664911FB-DB37-406B-85D7-3B742D97B09A}"/>
              </a:ext>
            </a:extLst>
          </p:cNvPr>
          <p:cNvSpPr txBox="1">
            <a:spLocks/>
          </p:cNvSpPr>
          <p:nvPr/>
        </p:nvSpPr>
        <p:spPr bwMode="auto">
          <a:xfrm>
            <a:off x="533400" y="905752"/>
            <a:ext cx="4040188"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marL="0" indent="0" algn="ctr">
              <a:buNone/>
            </a:pPr>
            <a:r>
              <a:rPr lang="en-US" b="1" kern="0" dirty="0">
                <a:solidFill>
                  <a:srgbClr val="230E7C"/>
                </a:solidFill>
                <a:latin typeface="+mj-lt"/>
              </a:rPr>
              <a:t>Behavioral Signs</a:t>
            </a:r>
          </a:p>
        </p:txBody>
      </p:sp>
      <p:sp>
        <p:nvSpPr>
          <p:cNvPr id="22" name="Text Placeholder 8">
            <a:extLst>
              <a:ext uri="{FF2B5EF4-FFF2-40B4-BE49-F238E27FC236}">
                <a16:creationId xmlns:a16="http://schemas.microsoft.com/office/drawing/2014/main" id="{427EAA70-0208-4CB4-BCD4-3844BB260655}"/>
              </a:ext>
            </a:extLst>
          </p:cNvPr>
          <p:cNvSpPr txBox="1">
            <a:spLocks/>
          </p:cNvSpPr>
          <p:nvPr/>
        </p:nvSpPr>
        <p:spPr>
          <a:xfrm>
            <a:off x="5386214" y="905752"/>
            <a:ext cx="3352974" cy="639762"/>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marL="0" indent="0">
              <a:buNone/>
            </a:pPr>
            <a:r>
              <a:rPr lang="en-US" b="1" kern="0" dirty="0">
                <a:solidFill>
                  <a:srgbClr val="230E7C"/>
                </a:solidFill>
                <a:latin typeface="+mj-lt"/>
              </a:rPr>
              <a:t>Physical Signs</a:t>
            </a:r>
          </a:p>
        </p:txBody>
      </p:sp>
    </p:spTree>
    <p:extLst>
      <p:ext uri="{BB962C8B-B14F-4D97-AF65-F5344CB8AC3E}">
        <p14:creationId xmlns:p14="http://schemas.microsoft.com/office/powerpoint/2010/main" val="379688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marL="342900" indent="-342900">
              <a:buFont typeface="Wingdings" panose="05000000000000000000" pitchFamily="2" charset="2"/>
              <a:buChar cha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4"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3" name="Rectangle 3">
            <a:extLst>
              <a:ext uri="{FF2B5EF4-FFF2-40B4-BE49-F238E27FC236}">
                <a16:creationId xmlns:a16="http://schemas.microsoft.com/office/drawing/2014/main" id="{6F0E2F41-67A9-43B0-A14C-5FC01F299E55}"/>
              </a:ext>
            </a:extLst>
          </p:cNvPr>
          <p:cNvSpPr txBox="1">
            <a:spLocks noChangeArrowheads="1"/>
          </p:cNvSpPr>
          <p:nvPr/>
        </p:nvSpPr>
        <p:spPr>
          <a:xfrm>
            <a:off x="1142999" y="2665731"/>
            <a:ext cx="6858000" cy="3403412"/>
          </a:xfrm>
          <a:prstGeom prst="rect">
            <a:avLst/>
          </a:prstGeom>
          <a:noFill/>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a:spcBef>
                <a:spcPts val="1200"/>
              </a:spcBef>
              <a:buClr>
                <a:srgbClr val="230E7C"/>
              </a:buClr>
              <a:buFont typeface="Wingdings" panose="05000000000000000000" pitchFamily="2" charset="2"/>
              <a:buChar char="§"/>
            </a:pPr>
            <a:r>
              <a:rPr lang="en-US" altLang="en-US" sz="2400" dirty="0">
                <a:solidFill>
                  <a:srgbClr val="230E7C"/>
                </a:solidFill>
                <a:latin typeface="+mj-lt"/>
              </a:rPr>
              <a:t>Document the performance problem </a:t>
            </a:r>
          </a:p>
          <a:p>
            <a:pPr>
              <a:spcBef>
                <a:spcPts val="1200"/>
              </a:spcBef>
              <a:buClr>
                <a:srgbClr val="230E7C"/>
              </a:buClr>
              <a:buFont typeface="Wingdings" panose="05000000000000000000" pitchFamily="2" charset="2"/>
              <a:buChar char="§"/>
            </a:pPr>
            <a:r>
              <a:rPr lang="en-US" altLang="en-US" sz="2400" dirty="0">
                <a:solidFill>
                  <a:srgbClr val="230E7C"/>
                </a:solidFill>
                <a:latin typeface="+mj-lt"/>
              </a:rPr>
              <a:t>Get yourself ready</a:t>
            </a:r>
          </a:p>
          <a:p>
            <a:pPr>
              <a:spcBef>
                <a:spcPts val="1200"/>
              </a:spcBef>
              <a:buClr>
                <a:srgbClr val="230E7C"/>
              </a:buClr>
              <a:buFont typeface="Wingdings" panose="05000000000000000000" pitchFamily="2" charset="2"/>
              <a:buChar char="§"/>
            </a:pPr>
            <a:r>
              <a:rPr lang="en-US" altLang="en-US" sz="2400" dirty="0">
                <a:solidFill>
                  <a:srgbClr val="230E7C"/>
                </a:solidFill>
                <a:latin typeface="+mj-lt"/>
              </a:rPr>
              <a:t>Set the stage</a:t>
            </a:r>
          </a:p>
          <a:p>
            <a:pPr>
              <a:spcBef>
                <a:spcPts val="1200"/>
              </a:spcBef>
              <a:buClr>
                <a:srgbClr val="230E7C"/>
              </a:buClr>
              <a:buFont typeface="Wingdings" panose="05000000000000000000" pitchFamily="2" charset="2"/>
              <a:buChar char="§"/>
            </a:pPr>
            <a:r>
              <a:rPr lang="en-US" altLang="en-US" sz="2400" dirty="0">
                <a:solidFill>
                  <a:srgbClr val="230E7C"/>
                </a:solidFill>
                <a:latin typeface="+mj-lt"/>
              </a:rPr>
              <a:t>Use constructive conversation</a:t>
            </a:r>
          </a:p>
          <a:p>
            <a:pPr>
              <a:spcBef>
                <a:spcPts val="1200"/>
              </a:spcBef>
              <a:buClr>
                <a:srgbClr val="230E7C"/>
              </a:buClr>
              <a:buFont typeface="Wingdings" panose="05000000000000000000" pitchFamily="2" charset="2"/>
              <a:buChar char="§"/>
            </a:pPr>
            <a:r>
              <a:rPr lang="en-US" altLang="en-US" sz="2400" dirty="0">
                <a:solidFill>
                  <a:srgbClr val="230E7C"/>
                </a:solidFill>
                <a:latin typeface="+mj-lt"/>
              </a:rPr>
              <a:t>Refer for assistance</a:t>
            </a:r>
          </a:p>
          <a:p>
            <a:pPr>
              <a:spcBef>
                <a:spcPts val="1200"/>
              </a:spcBef>
              <a:buClr>
                <a:srgbClr val="230E7C"/>
              </a:buClr>
              <a:buFont typeface="Wingdings" panose="05000000000000000000" pitchFamily="2" charset="2"/>
              <a:buChar char="§"/>
            </a:pPr>
            <a:r>
              <a:rPr lang="en-US" altLang="en-US" sz="2400" dirty="0">
                <a:solidFill>
                  <a:srgbClr val="230E7C"/>
                </a:solidFill>
                <a:latin typeface="+mj-lt"/>
              </a:rPr>
              <a:t>Follow up on progress towards meeting performance goals </a:t>
            </a:r>
          </a:p>
        </p:txBody>
      </p:sp>
      <p:sp>
        <p:nvSpPr>
          <p:cNvPr id="25" name="Text Box 4">
            <a:extLst>
              <a:ext uri="{FF2B5EF4-FFF2-40B4-BE49-F238E27FC236}">
                <a16:creationId xmlns:a16="http://schemas.microsoft.com/office/drawing/2014/main" id="{863C30C5-F0DA-4311-A073-79463E772566}"/>
              </a:ext>
            </a:extLst>
          </p:cNvPr>
          <p:cNvSpPr txBox="1">
            <a:spLocks noChangeArrowheads="1"/>
          </p:cNvSpPr>
          <p:nvPr/>
        </p:nvSpPr>
        <p:spPr bwMode="auto">
          <a:xfrm>
            <a:off x="330994" y="1702217"/>
            <a:ext cx="8610600"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buClr>
                <a:schemeClr val="accent2"/>
              </a:buClr>
              <a:buSzPct val="80000"/>
              <a:buFont typeface="Wingdings" panose="05000000000000000000" pitchFamily="2" charset="2"/>
              <a:buNone/>
            </a:pPr>
            <a:r>
              <a:rPr lang="en-US" altLang="en-US" sz="2800" dirty="0">
                <a:solidFill>
                  <a:srgbClr val="230E7C"/>
                </a:solidFill>
                <a:latin typeface="+mj-lt"/>
                <a:cs typeface="Times New Roman" panose="02020603050405020304" pitchFamily="18" charset="0"/>
              </a:rPr>
              <a:t>Steps to take when you have identified a performance issue:</a:t>
            </a:r>
            <a:endParaRPr lang="en-US" altLang="en-US" sz="2800" dirty="0">
              <a:solidFill>
                <a:srgbClr val="230E7C"/>
              </a:solidFill>
              <a:latin typeface="+mj-lt"/>
            </a:endParaRPr>
          </a:p>
        </p:txBody>
      </p:sp>
      <p:sp>
        <p:nvSpPr>
          <p:cNvPr id="26" name="Rectangle 2">
            <a:extLst>
              <a:ext uri="{FF2B5EF4-FFF2-40B4-BE49-F238E27FC236}">
                <a16:creationId xmlns:a16="http://schemas.microsoft.com/office/drawing/2014/main" id="{16B9BBF4-9745-4126-B158-71C1F3DD0650}"/>
              </a:ext>
            </a:extLst>
          </p:cNvPr>
          <p:cNvSpPr txBox="1">
            <a:spLocks noChangeArrowheads="1"/>
          </p:cNvSpPr>
          <p:nvPr/>
        </p:nvSpPr>
        <p:spPr>
          <a:xfrm>
            <a:off x="574829" y="949325"/>
            <a:ext cx="7772400" cy="822326"/>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a:lstStyle>
          <a:p>
            <a:pPr eaLnBrk="1" hangingPunct="1">
              <a:defRPr/>
            </a:pPr>
            <a:r>
              <a:rPr lang="en-US" sz="4000" b="1" kern="0" dirty="0">
                <a:solidFill>
                  <a:srgbClr val="230E7C"/>
                </a:solidFill>
              </a:rPr>
              <a:t>Intervention and Referral</a:t>
            </a:r>
            <a:endParaRPr lang="en-US" b="1" kern="0" dirty="0">
              <a:solidFill>
                <a:srgbClr val="230E7C"/>
              </a:solidFill>
            </a:endParaRPr>
          </a:p>
        </p:txBody>
      </p:sp>
    </p:spTree>
    <p:extLst>
      <p:ext uri="{BB962C8B-B14F-4D97-AF65-F5344CB8AC3E}">
        <p14:creationId xmlns:p14="http://schemas.microsoft.com/office/powerpoint/2010/main" val="285740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box(out)">
                                      <p:cBhvr>
                                        <p:cTn id="7" dur="500"/>
                                        <p:tgtEl>
                                          <p:spTgt spid="23">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23">
                                            <p:txEl>
                                              <p:pRg st="1" end="1"/>
                                            </p:txEl>
                                          </p:spTgt>
                                        </p:tgtEl>
                                        <p:attrNameLst>
                                          <p:attrName>style.visibility</p:attrName>
                                        </p:attrNameLst>
                                      </p:cBhvr>
                                      <p:to>
                                        <p:strVal val="visible"/>
                                      </p:to>
                                    </p:set>
                                    <p:animEffect transition="in" filter="box(out)">
                                      <p:cBhvr>
                                        <p:cTn id="11" dur="500"/>
                                        <p:tgtEl>
                                          <p:spTgt spid="23">
                                            <p:txEl>
                                              <p:pRg st="1" end="1"/>
                                            </p:txEl>
                                          </p:spTgt>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23">
                                            <p:txEl>
                                              <p:pRg st="2" end="2"/>
                                            </p:txEl>
                                          </p:spTgt>
                                        </p:tgtEl>
                                        <p:attrNameLst>
                                          <p:attrName>style.visibility</p:attrName>
                                        </p:attrNameLst>
                                      </p:cBhvr>
                                      <p:to>
                                        <p:strVal val="visible"/>
                                      </p:to>
                                    </p:set>
                                    <p:animEffect transition="in" filter="box(out)">
                                      <p:cBhvr>
                                        <p:cTn id="15" dur="500"/>
                                        <p:tgtEl>
                                          <p:spTgt spid="23">
                                            <p:txEl>
                                              <p:pRg st="2" end="2"/>
                                            </p:txEl>
                                          </p:spTgt>
                                        </p:tgtEl>
                                      </p:cBhvr>
                                    </p:animEffect>
                                  </p:childTnLst>
                                </p:cTn>
                              </p:par>
                            </p:childTnLst>
                          </p:cTn>
                        </p:par>
                        <p:par>
                          <p:cTn id="16" fill="hold">
                            <p:stCondLst>
                              <p:cond delay="1500"/>
                            </p:stCondLst>
                            <p:childTnLst>
                              <p:par>
                                <p:cTn id="17" presetID="4" presetClass="entr" presetSubtype="32" fill="hold" grpId="0" nodeType="afterEffect">
                                  <p:stCondLst>
                                    <p:cond delay="0"/>
                                  </p:stCondLst>
                                  <p:childTnLst>
                                    <p:set>
                                      <p:cBhvr>
                                        <p:cTn id="18" dur="1" fill="hold">
                                          <p:stCondLst>
                                            <p:cond delay="0"/>
                                          </p:stCondLst>
                                        </p:cTn>
                                        <p:tgtEl>
                                          <p:spTgt spid="23">
                                            <p:txEl>
                                              <p:pRg st="3" end="3"/>
                                            </p:txEl>
                                          </p:spTgt>
                                        </p:tgtEl>
                                        <p:attrNameLst>
                                          <p:attrName>style.visibility</p:attrName>
                                        </p:attrNameLst>
                                      </p:cBhvr>
                                      <p:to>
                                        <p:strVal val="visible"/>
                                      </p:to>
                                    </p:set>
                                    <p:animEffect transition="in" filter="box(out)">
                                      <p:cBhvr>
                                        <p:cTn id="19" dur="500"/>
                                        <p:tgtEl>
                                          <p:spTgt spid="23">
                                            <p:txEl>
                                              <p:pRg st="3" end="3"/>
                                            </p:txEl>
                                          </p:spTgt>
                                        </p:tgtEl>
                                      </p:cBhvr>
                                    </p:animEffect>
                                  </p:childTnLst>
                                </p:cTn>
                              </p:par>
                            </p:childTnLst>
                          </p:cTn>
                        </p:par>
                        <p:par>
                          <p:cTn id="20" fill="hold">
                            <p:stCondLst>
                              <p:cond delay="2000"/>
                            </p:stCondLst>
                            <p:childTnLst>
                              <p:par>
                                <p:cTn id="21" presetID="4" presetClass="entr" presetSubtype="32" fill="hold" grpId="0" nodeType="afterEffect">
                                  <p:stCondLst>
                                    <p:cond delay="0"/>
                                  </p:stCondLst>
                                  <p:childTnLst>
                                    <p:set>
                                      <p:cBhvr>
                                        <p:cTn id="22" dur="1" fill="hold">
                                          <p:stCondLst>
                                            <p:cond delay="0"/>
                                          </p:stCondLst>
                                        </p:cTn>
                                        <p:tgtEl>
                                          <p:spTgt spid="23">
                                            <p:txEl>
                                              <p:pRg st="4" end="4"/>
                                            </p:txEl>
                                          </p:spTgt>
                                        </p:tgtEl>
                                        <p:attrNameLst>
                                          <p:attrName>style.visibility</p:attrName>
                                        </p:attrNameLst>
                                      </p:cBhvr>
                                      <p:to>
                                        <p:strVal val="visible"/>
                                      </p:to>
                                    </p:set>
                                    <p:animEffect transition="in" filter="box(out)">
                                      <p:cBhvr>
                                        <p:cTn id="23" dur="500"/>
                                        <p:tgtEl>
                                          <p:spTgt spid="23">
                                            <p:txEl>
                                              <p:pRg st="4" end="4"/>
                                            </p:txEl>
                                          </p:spTgt>
                                        </p:tgtEl>
                                      </p:cBhvr>
                                    </p:animEffect>
                                  </p:childTnLst>
                                </p:cTn>
                              </p:par>
                            </p:childTnLst>
                          </p:cTn>
                        </p:par>
                        <p:par>
                          <p:cTn id="24" fill="hold">
                            <p:stCondLst>
                              <p:cond delay="2500"/>
                            </p:stCondLst>
                            <p:childTnLst>
                              <p:par>
                                <p:cTn id="25" presetID="4" presetClass="entr" presetSubtype="32" fill="hold" grpId="0" nodeType="afterEffect">
                                  <p:stCondLst>
                                    <p:cond delay="0"/>
                                  </p:stCondLst>
                                  <p:childTnLst>
                                    <p:set>
                                      <p:cBhvr>
                                        <p:cTn id="26" dur="1" fill="hold">
                                          <p:stCondLst>
                                            <p:cond delay="0"/>
                                          </p:stCondLst>
                                        </p:cTn>
                                        <p:tgtEl>
                                          <p:spTgt spid="23">
                                            <p:txEl>
                                              <p:pRg st="5" end="5"/>
                                            </p:txEl>
                                          </p:spTgt>
                                        </p:tgtEl>
                                        <p:attrNameLst>
                                          <p:attrName>style.visibility</p:attrName>
                                        </p:attrNameLst>
                                      </p:cBhvr>
                                      <p:to>
                                        <p:strVal val="visible"/>
                                      </p:to>
                                    </p:set>
                                    <p:animEffect transition="in" filter="box(out)">
                                      <p:cBhvr>
                                        <p:cTn id="27" dur="500"/>
                                        <p:tgtEl>
                                          <p:spTgt spid="23">
                                            <p:txEl>
                                              <p:pRg st="5" end="5"/>
                                            </p:txEl>
                                          </p:spTgt>
                                        </p:tgtEl>
                                      </p:cBhvr>
                                    </p:animEffect>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 presetClass="entr" presetSubtype="2" fill="hold" grpId="0" nodeType="afterEffect">
                                  <p:stCondLst>
                                    <p:cond delay="0"/>
                                  </p:stCondLst>
                                  <p:childTnLst>
                                    <p:set>
                                      <p:cBhvr>
                                        <p:cTn id="35" dur="1" fill="hold">
                                          <p:stCondLst>
                                            <p:cond delay="0"/>
                                          </p:stCondLst>
                                        </p:cTn>
                                        <p:tgtEl>
                                          <p:spTgt spid="26">
                                            <p:txEl>
                                              <p:pRg st="0" end="0"/>
                                            </p:txEl>
                                          </p:spTgt>
                                        </p:tgtEl>
                                        <p:attrNameLst>
                                          <p:attrName>style.visibility</p:attrName>
                                        </p:attrNameLst>
                                      </p:cBhvr>
                                      <p:to>
                                        <p:strVal val="visible"/>
                                      </p:to>
                                    </p:set>
                                    <p:anim calcmode="lin" valueType="num">
                                      <p:cBhvr additive="base">
                                        <p:cTn id="36" dur="500" fill="hold"/>
                                        <p:tgtEl>
                                          <p:spTgt spid="26">
                                            <p:txEl>
                                              <p:pRg st="0" end="0"/>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2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uild="p" autoUpdateAnimBg="0" advAuto="0"/>
      <p:bldP spid="25" grpId="0" autoUpdateAnimBg="0"/>
      <p:bldP spid="26"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5"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17" name="Text Box 6">
            <a:extLst>
              <a:ext uri="{FF2B5EF4-FFF2-40B4-BE49-F238E27FC236}">
                <a16:creationId xmlns:a16="http://schemas.microsoft.com/office/drawing/2014/main" id="{AAF418DF-122A-4453-83DB-6A75EA77564F}"/>
              </a:ext>
            </a:extLst>
          </p:cNvPr>
          <p:cNvSpPr txBox="1">
            <a:spLocks noChangeArrowheads="1"/>
          </p:cNvSpPr>
          <p:nvPr/>
        </p:nvSpPr>
        <p:spPr bwMode="auto">
          <a:xfrm>
            <a:off x="341778" y="1010116"/>
            <a:ext cx="7976348" cy="523220"/>
          </a:xfrm>
          <a:prstGeom prst="rect">
            <a:avLst/>
          </a:prstGeom>
          <a:noFill/>
          <a:ln w="9525">
            <a:noFill/>
            <a:miter lim="800000"/>
            <a:headEnd/>
            <a:tailEnd/>
          </a:ln>
          <a:effectLst/>
        </p:spPr>
        <p:txBody>
          <a:bodyPr wrap="square">
            <a:spAutoFit/>
          </a:bodyPr>
          <a:lstStyle/>
          <a:p>
            <a:pPr>
              <a:spcBef>
                <a:spcPct val="50000"/>
              </a:spcBef>
            </a:pPr>
            <a:r>
              <a:rPr lang="en-US" sz="2800" b="1" dirty="0">
                <a:solidFill>
                  <a:srgbClr val="230E7C"/>
                </a:solidFill>
              </a:rPr>
              <a:t>What is documentation?</a:t>
            </a:r>
          </a:p>
        </p:txBody>
      </p:sp>
      <p:sp>
        <p:nvSpPr>
          <p:cNvPr id="19" name="Rectangle 18">
            <a:extLst>
              <a:ext uri="{FF2B5EF4-FFF2-40B4-BE49-F238E27FC236}">
                <a16:creationId xmlns:a16="http://schemas.microsoft.com/office/drawing/2014/main" id="{EDA8FAAC-CDA7-4782-A9FE-F6A1E73234D3}"/>
              </a:ext>
            </a:extLst>
          </p:cNvPr>
          <p:cNvSpPr/>
          <p:nvPr/>
        </p:nvSpPr>
        <p:spPr>
          <a:xfrm>
            <a:off x="696912" y="1710224"/>
            <a:ext cx="7620000" cy="707886"/>
          </a:xfrm>
          <a:prstGeom prst="rect">
            <a:avLst/>
          </a:prstGeom>
        </p:spPr>
        <p:txBody>
          <a:bodyPr wrap="square">
            <a:spAutoFit/>
          </a:bodyPr>
          <a:lstStyle/>
          <a:p>
            <a:pPr defTabSz="1019175">
              <a:spcBef>
                <a:spcPct val="50000"/>
              </a:spcBef>
            </a:pPr>
            <a:r>
              <a:rPr lang="en-US" sz="2000" dirty="0">
                <a:solidFill>
                  <a:srgbClr val="230E7C"/>
                </a:solidFill>
                <a:latin typeface="+mj-lt"/>
              </a:rPr>
              <a:t>Taking notes to usually include date, time, place, who was involved, and what happened</a:t>
            </a:r>
            <a:r>
              <a:rPr lang="en-US" sz="1600" dirty="0">
                <a:solidFill>
                  <a:srgbClr val="230E7C"/>
                </a:solidFill>
                <a:latin typeface="+mj-lt"/>
              </a:rPr>
              <a:t>.</a:t>
            </a:r>
            <a:endParaRPr lang="en-US" sz="1600" b="1" i="1" dirty="0">
              <a:solidFill>
                <a:srgbClr val="230E7C"/>
              </a:solidFill>
              <a:latin typeface="+mj-lt"/>
            </a:endParaRPr>
          </a:p>
        </p:txBody>
      </p:sp>
      <p:sp>
        <p:nvSpPr>
          <p:cNvPr id="21" name="Rectangle 2">
            <a:extLst>
              <a:ext uri="{FF2B5EF4-FFF2-40B4-BE49-F238E27FC236}">
                <a16:creationId xmlns:a16="http://schemas.microsoft.com/office/drawing/2014/main" id="{E5B7ED1C-A26B-4AE9-B3B9-5F5CD1E2B9F8}"/>
              </a:ext>
            </a:extLst>
          </p:cNvPr>
          <p:cNvSpPr txBox="1">
            <a:spLocks noChangeArrowheads="1"/>
          </p:cNvSpPr>
          <p:nvPr/>
        </p:nvSpPr>
        <p:spPr>
          <a:xfrm>
            <a:off x="393326" y="3009900"/>
            <a:ext cx="7976348" cy="838200"/>
          </a:xfrm>
          <a:prstGeom prst="rect">
            <a:avLst/>
          </a:prstGeom>
        </p:spPr>
        <p:txBody>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230E7C"/>
                </a:solidFill>
                <a:uLnTx/>
                <a:uFillTx/>
                <a:latin typeface="+mj-lt"/>
                <a:ea typeface="+mj-ea"/>
                <a:cs typeface="ＭＳ Ｐゴシック"/>
              </a:rPr>
              <a:t>Why document?</a:t>
            </a:r>
          </a:p>
        </p:txBody>
      </p:sp>
      <p:sp>
        <p:nvSpPr>
          <p:cNvPr id="22" name="Rectangle 3">
            <a:extLst>
              <a:ext uri="{FF2B5EF4-FFF2-40B4-BE49-F238E27FC236}">
                <a16:creationId xmlns:a16="http://schemas.microsoft.com/office/drawing/2014/main" id="{079B12BF-79E5-495F-BF8C-F4891F9D0156}"/>
              </a:ext>
            </a:extLst>
          </p:cNvPr>
          <p:cNvSpPr txBox="1">
            <a:spLocks noChangeArrowheads="1"/>
          </p:cNvSpPr>
          <p:nvPr/>
        </p:nvSpPr>
        <p:spPr>
          <a:xfrm>
            <a:off x="253252" y="3758602"/>
            <a:ext cx="8153401" cy="1676400"/>
          </a:xfrm>
          <a:prstGeom prst="rect">
            <a:avLst/>
          </a:prstGeom>
        </p:spPr>
        <p:txBody>
          <a:bodyPr/>
          <a:lstStyle/>
          <a:p>
            <a:pPr marL="609600" marR="0" lvl="0" indent="-609600" defTabSz="914400" rtl="0" eaLnBrk="0" fontAlgn="base" latinLnBrk="0" hangingPunct="0">
              <a:lnSpc>
                <a:spcPct val="100000"/>
              </a:lnSpc>
              <a:spcBef>
                <a:spcPct val="20000"/>
              </a:spcBef>
              <a:spcAft>
                <a:spcPct val="0"/>
              </a:spcAft>
              <a:buClrTx/>
              <a:buSzTx/>
              <a:tabLst/>
              <a:defRPr/>
            </a:pPr>
            <a:r>
              <a:rPr kumimoji="0" lang="en-US" sz="2400" b="0" i="0" u="none" strike="noStrike" kern="0" cap="none" spc="0" normalizeH="0" baseline="0" noProof="0" dirty="0">
                <a:ln>
                  <a:noFill/>
                </a:ln>
                <a:solidFill>
                  <a:srgbClr val="002E8A"/>
                </a:solidFill>
                <a:effectLst/>
                <a:uLnTx/>
                <a:uFillTx/>
                <a:latin typeface="+mn-lt"/>
                <a:ea typeface="+mn-ea"/>
                <a:cs typeface="ＭＳ Ｐゴシック"/>
              </a:rPr>
              <a:t>	</a:t>
            </a:r>
            <a:r>
              <a:rPr kumimoji="0" lang="en-US" sz="2000" b="0" i="0" u="none" strike="noStrike" kern="0" cap="none" spc="0" normalizeH="0" baseline="0" noProof="0" dirty="0">
                <a:ln>
                  <a:noFill/>
                </a:ln>
                <a:solidFill>
                  <a:srgbClr val="230E7C"/>
                </a:solidFill>
                <a:effectLst/>
                <a:uLnTx/>
                <a:uFillTx/>
                <a:latin typeface="+mj-lt"/>
                <a:ea typeface="+mn-ea"/>
                <a:cs typeface="ＭＳ Ｐゴシック"/>
              </a:rPr>
              <a:t>Because we forget.  Documentation is a tool to help us</a:t>
            </a:r>
            <a:r>
              <a:rPr kumimoji="0" lang="en-US" sz="2000" b="0" i="0" u="none" strike="noStrike" kern="0" cap="none" spc="0" normalizeH="0" noProof="0" dirty="0">
                <a:ln>
                  <a:noFill/>
                </a:ln>
                <a:solidFill>
                  <a:srgbClr val="230E7C"/>
                </a:solidFill>
                <a:effectLst/>
                <a:uLnTx/>
                <a:uFillTx/>
                <a:latin typeface="+mj-lt"/>
                <a:ea typeface="+mn-ea"/>
                <a:cs typeface="ＭＳ Ｐゴシック"/>
              </a:rPr>
              <a:t> </a:t>
            </a:r>
            <a:r>
              <a:rPr kumimoji="0" lang="en-US" sz="2000" b="0" i="0" u="none" strike="noStrike" kern="0" cap="none" spc="0" normalizeH="0" baseline="0" noProof="0" dirty="0">
                <a:ln>
                  <a:noFill/>
                </a:ln>
                <a:solidFill>
                  <a:srgbClr val="230E7C"/>
                </a:solidFill>
                <a:effectLst/>
                <a:uLnTx/>
                <a:uFillTx/>
                <a:latin typeface="+mj-lt"/>
                <a:ea typeface="+mn-ea"/>
                <a:cs typeface="ＭＳ Ｐゴシック"/>
              </a:rPr>
              <a:t>remember certain details and remain as objective as possible while making a fair and impartial assessment of job performance.</a:t>
            </a:r>
            <a:endParaRPr kumimoji="0" lang="en-US" sz="2400" b="0" i="0" u="none" strike="noStrike" kern="0" cap="none" spc="0" normalizeH="0" baseline="0" noProof="0" dirty="0">
              <a:ln>
                <a:noFill/>
              </a:ln>
              <a:solidFill>
                <a:srgbClr val="230E7C"/>
              </a:solidFill>
              <a:effectLst/>
              <a:uLnTx/>
              <a:uFillTx/>
              <a:latin typeface="+mj-lt"/>
              <a:ea typeface="+mn-ea"/>
              <a:cs typeface="ＭＳ Ｐゴシック"/>
            </a:endParaRPr>
          </a:p>
        </p:txBody>
      </p:sp>
    </p:spTree>
    <p:extLst>
      <p:ext uri="{BB962C8B-B14F-4D97-AF65-F5344CB8AC3E}">
        <p14:creationId xmlns:p14="http://schemas.microsoft.com/office/powerpoint/2010/main" val="425870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DRUMROLL.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 calcmode="lin" valueType="num">
                                      <p:cBhvr additive="base">
                                        <p:cTn id="13"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DRUMROLL.WAV"/>
                                        </p:tgtEl>
                                      </p:cMediaNode>
                                    </p:audio>
                                  </p:sub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Effect transition="in" filter="dissolve">
                                      <p:cBhvr>
                                        <p:cTn id="19" dur="500"/>
                                        <p:tgtEl>
                                          <p:spTgt spid="22">
                                            <p:txEl>
                                              <p:pRg st="0" end="0"/>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4"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utoUpdateAnimBg="0"/>
      <p:bldP spid="21" grpId="0" build="p" autoUpdateAnimBg="0"/>
      <p:bldP spid="2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3" name="Title 1">
            <a:extLst>
              <a:ext uri="{FF2B5EF4-FFF2-40B4-BE49-F238E27FC236}">
                <a16:creationId xmlns:a16="http://schemas.microsoft.com/office/drawing/2014/main" id="{58F54966-90BF-427A-BC67-1F346BEA3899}"/>
              </a:ext>
            </a:extLst>
          </p:cNvPr>
          <p:cNvSpPr>
            <a:spLocks noGrp="1"/>
          </p:cNvSpPr>
          <p:nvPr>
            <p:ph type="title"/>
          </p:nvPr>
        </p:nvSpPr>
        <p:spPr>
          <a:xfrm>
            <a:off x="266700" y="1399098"/>
            <a:ext cx="8229600" cy="892459"/>
          </a:xfrm>
        </p:spPr>
        <p:txBody>
          <a:bodyPr/>
          <a:lstStyle/>
          <a:p>
            <a:r>
              <a:rPr lang="en-US" sz="4000" b="1" dirty="0">
                <a:solidFill>
                  <a:srgbClr val="230E7C"/>
                </a:solidFill>
              </a:rPr>
              <a:t>Getting Ready/Setting the Stage</a:t>
            </a:r>
          </a:p>
        </p:txBody>
      </p:sp>
      <p:sp>
        <p:nvSpPr>
          <p:cNvPr id="25" name="Content Placeholder 2">
            <a:extLst>
              <a:ext uri="{FF2B5EF4-FFF2-40B4-BE49-F238E27FC236}">
                <a16:creationId xmlns:a16="http://schemas.microsoft.com/office/drawing/2014/main" id="{F6BA2253-4B34-43A1-966D-C08FEC0412DB}"/>
              </a:ext>
            </a:extLst>
          </p:cNvPr>
          <p:cNvSpPr>
            <a:spLocks noGrp="1"/>
          </p:cNvSpPr>
          <p:nvPr>
            <p:ph idx="1"/>
          </p:nvPr>
        </p:nvSpPr>
        <p:spPr>
          <a:xfrm>
            <a:off x="533400" y="2347120"/>
            <a:ext cx="7772400" cy="2193924"/>
          </a:xfrm>
        </p:spPr>
        <p:txBody>
          <a:bodyPr/>
          <a:lstStyle/>
          <a:p>
            <a:pPr>
              <a:spcBef>
                <a:spcPts val="1200"/>
              </a:spcBef>
              <a:buClr>
                <a:srgbClr val="230E7C"/>
              </a:buClr>
              <a:buFont typeface="Wingdings" panose="05000000000000000000" pitchFamily="2" charset="2"/>
              <a:buChar char="§"/>
            </a:pPr>
            <a:r>
              <a:rPr lang="en-US" sz="2400" kern="1200" dirty="0">
                <a:solidFill>
                  <a:srgbClr val="230E7C"/>
                </a:solidFill>
                <a:latin typeface="+mj-lt"/>
              </a:rPr>
              <a:t>Take deep breaths</a:t>
            </a:r>
          </a:p>
          <a:p>
            <a:pPr>
              <a:spcBef>
                <a:spcPts val="1200"/>
              </a:spcBef>
              <a:buClr>
                <a:srgbClr val="230E7C"/>
              </a:buClr>
              <a:buFont typeface="Wingdings" panose="05000000000000000000" pitchFamily="2" charset="2"/>
              <a:buChar char="§"/>
            </a:pPr>
            <a:r>
              <a:rPr lang="en-US" sz="2400" kern="1200" dirty="0">
                <a:solidFill>
                  <a:srgbClr val="230E7C"/>
                </a:solidFill>
                <a:latin typeface="+mj-lt"/>
              </a:rPr>
              <a:t>Make sure the environment is safe for you and the employee </a:t>
            </a:r>
          </a:p>
          <a:p>
            <a:pPr>
              <a:spcBef>
                <a:spcPts val="1200"/>
              </a:spcBef>
              <a:buClr>
                <a:srgbClr val="230E7C"/>
              </a:buClr>
              <a:buFont typeface="Wingdings" panose="05000000000000000000" pitchFamily="2" charset="2"/>
              <a:buChar char="§"/>
            </a:pPr>
            <a:r>
              <a:rPr lang="en-US" sz="2400" kern="1200" dirty="0">
                <a:solidFill>
                  <a:srgbClr val="230E7C"/>
                </a:solidFill>
                <a:latin typeface="+mj-lt"/>
              </a:rPr>
              <a:t>Distraction free meeting space</a:t>
            </a:r>
          </a:p>
        </p:txBody>
      </p:sp>
    </p:spTree>
    <p:extLst>
      <p:ext uri="{BB962C8B-B14F-4D97-AF65-F5344CB8AC3E}">
        <p14:creationId xmlns:p14="http://schemas.microsoft.com/office/powerpoint/2010/main" val="2397190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txBox="1">
            <a:spLocks noGrp="1"/>
          </p:cNvSpPr>
          <p:nvPr/>
        </p:nvSpPr>
        <p:spPr bwMode="auto">
          <a:xfrm>
            <a:off x="1295400" y="6400800"/>
            <a:ext cx="2438400" cy="457200"/>
          </a:xfrm>
          <a:prstGeom prst="rect">
            <a:avLst/>
          </a:prstGeom>
          <a:noFill/>
          <a:ln>
            <a:miter lim="800000"/>
            <a:headEnd/>
            <a:tailEnd/>
          </a:ln>
        </p:spPr>
        <p:txBody>
          <a:bodyPr/>
          <a:lstStyle/>
          <a:p>
            <a:pPr fontAlgn="auto">
              <a:spcBef>
                <a:spcPts val="0"/>
              </a:spcBef>
              <a:spcAft>
                <a:spcPts val="0"/>
              </a:spcAft>
              <a:defRPr/>
            </a:pPr>
            <a:r>
              <a:rPr lang="en-US" sz="1400" dirty="0">
                <a:solidFill>
                  <a:schemeClr val="bg1">
                    <a:lumMod val="85000"/>
                  </a:schemeClr>
                </a:solidFill>
                <a:latin typeface="+mn-lt"/>
                <a:ea typeface="+mn-ea"/>
                <a:cs typeface="+mn-cs"/>
              </a:rPr>
              <a:t>www.charlesnechtem.com</a:t>
            </a:r>
          </a:p>
        </p:txBody>
      </p:sp>
      <p:sp>
        <p:nvSpPr>
          <p:cNvPr id="12291"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12292"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12293"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12294"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2295"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2296"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8"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12298"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12303"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77842" name="Rectangle 18"/>
          <p:cNvSpPr>
            <a:spLocks noChangeArrowheads="1"/>
          </p:cNvSpPr>
          <p:nvPr/>
        </p:nvSpPr>
        <p:spPr bwMode="auto">
          <a:xfrm>
            <a:off x="228600" y="1192213"/>
            <a:ext cx="8915400" cy="1569660"/>
          </a:xfrm>
          <a:prstGeom prst="rect">
            <a:avLst/>
          </a:prstGeom>
          <a:noFill/>
          <a:ln w="9525">
            <a:noFill/>
            <a:miter lim="800000"/>
            <a:headEnd/>
            <a:tailEnd/>
          </a:ln>
          <a:effectLst/>
        </p:spPr>
        <p:txBody>
          <a:bodyPr>
            <a:spAutoFit/>
          </a:bodyPr>
          <a:lstStyle/>
          <a:p>
            <a:pPr eaLnBrk="0" hangingPunct="0">
              <a:spcBef>
                <a:spcPct val="20000"/>
              </a:spcBef>
              <a:defRPr/>
            </a:pPr>
            <a:endParaRPr lang="en-US" sz="2400" dirty="0">
              <a:solidFill>
                <a:srgbClr val="000066"/>
              </a:solidFill>
              <a:latin typeface="Times New Roman" pitchFamily="18" charset="0"/>
              <a:cs typeface="+mn-cs"/>
            </a:endParaRPr>
          </a:p>
          <a:p>
            <a:pPr eaLnBrk="0" hangingPunct="0">
              <a:spcBef>
                <a:spcPct val="50000"/>
              </a:spcBef>
              <a:defRPr/>
            </a:pPr>
            <a:endParaRPr lang="en-US" sz="2400" dirty="0">
              <a:latin typeface="Times New Roman" pitchFamily="18" charset="0"/>
              <a:cs typeface="+mn-cs"/>
            </a:endParaRPr>
          </a:p>
          <a:p>
            <a:pPr eaLnBrk="0" hangingPunct="0">
              <a:spcBef>
                <a:spcPct val="50000"/>
              </a:spcBef>
              <a:defRPr/>
            </a:pPr>
            <a:endParaRPr lang="en-US" sz="2400" dirty="0">
              <a:latin typeface="Times New Roman" pitchFamily="18" charset="0"/>
              <a:cs typeface="+mn-cs"/>
            </a:endParaRPr>
          </a:p>
        </p:txBody>
      </p:sp>
      <p:sp>
        <p:nvSpPr>
          <p:cNvPr id="2" name="Title 1">
            <a:extLst>
              <a:ext uri="{FF2B5EF4-FFF2-40B4-BE49-F238E27FC236}">
                <a16:creationId xmlns:a16="http://schemas.microsoft.com/office/drawing/2014/main" id="{4A22686B-BE2C-45B7-AD03-D802813D5359}"/>
              </a:ext>
            </a:extLst>
          </p:cNvPr>
          <p:cNvSpPr>
            <a:spLocks noGrp="1"/>
          </p:cNvSpPr>
          <p:nvPr>
            <p:ph type="title"/>
          </p:nvPr>
        </p:nvSpPr>
        <p:spPr>
          <a:xfrm>
            <a:off x="444033" y="800895"/>
            <a:ext cx="8229600" cy="736599"/>
          </a:xfrm>
        </p:spPr>
        <p:txBody>
          <a:bodyPr/>
          <a:lstStyle/>
          <a:p>
            <a:r>
              <a:rPr lang="en-US" sz="3200" b="1" dirty="0">
                <a:solidFill>
                  <a:srgbClr val="230E7C"/>
                </a:solidFill>
              </a:rPr>
              <a:t>Constructive Conversation</a:t>
            </a:r>
          </a:p>
        </p:txBody>
      </p:sp>
      <p:sp>
        <p:nvSpPr>
          <p:cNvPr id="4" name="Content Placeholder 3">
            <a:extLst>
              <a:ext uri="{FF2B5EF4-FFF2-40B4-BE49-F238E27FC236}">
                <a16:creationId xmlns:a16="http://schemas.microsoft.com/office/drawing/2014/main" id="{02BF25D8-2B23-4213-B39A-F33D1CB0D06F}"/>
              </a:ext>
            </a:extLst>
          </p:cNvPr>
          <p:cNvSpPr>
            <a:spLocks noGrp="1"/>
          </p:cNvSpPr>
          <p:nvPr>
            <p:ph sz="half" idx="1"/>
          </p:nvPr>
        </p:nvSpPr>
        <p:spPr>
          <a:xfrm>
            <a:off x="337463" y="1830386"/>
            <a:ext cx="4114800" cy="4037013"/>
          </a:xfrm>
        </p:spPr>
        <p:txBody>
          <a:bodyPr/>
          <a:lstStyle/>
          <a:p>
            <a:pPr>
              <a:spcBef>
                <a:spcPts val="1200"/>
              </a:spcBef>
              <a:buFont typeface="Wingdings" panose="05000000000000000000" pitchFamily="2" charset="2"/>
              <a:buChar char="§"/>
            </a:pPr>
            <a:r>
              <a:rPr lang="en-US" sz="1800" dirty="0">
                <a:solidFill>
                  <a:srgbClr val="230E7C"/>
                </a:solidFill>
                <a:latin typeface="+mj-lt"/>
              </a:rPr>
              <a:t>Share with the employee what the concerned are about his/her performance</a:t>
            </a:r>
          </a:p>
          <a:p>
            <a:pPr>
              <a:spcBef>
                <a:spcPts val="1200"/>
              </a:spcBef>
              <a:buFont typeface="Wingdings" panose="05000000000000000000" pitchFamily="2" charset="2"/>
              <a:buChar char="§"/>
            </a:pPr>
            <a:r>
              <a:rPr lang="en-US" sz="1800" dirty="0">
                <a:solidFill>
                  <a:srgbClr val="230E7C"/>
                </a:solidFill>
                <a:latin typeface="+mj-lt"/>
              </a:rPr>
              <a:t>State problem</a:t>
            </a:r>
          </a:p>
          <a:p>
            <a:pPr>
              <a:spcBef>
                <a:spcPts val="1200"/>
              </a:spcBef>
              <a:buFont typeface="Wingdings" panose="05000000000000000000" pitchFamily="2" charset="2"/>
              <a:buChar char="§"/>
            </a:pPr>
            <a:r>
              <a:rPr lang="en-US" sz="1800" dirty="0">
                <a:solidFill>
                  <a:srgbClr val="230E7C"/>
                </a:solidFill>
                <a:latin typeface="+mj-lt"/>
              </a:rPr>
              <a:t>Refer to documentation of specific events</a:t>
            </a:r>
          </a:p>
          <a:p>
            <a:pPr>
              <a:spcBef>
                <a:spcPts val="1200"/>
              </a:spcBef>
              <a:buFont typeface="Wingdings" panose="05000000000000000000" pitchFamily="2" charset="2"/>
              <a:buChar char="§"/>
            </a:pPr>
            <a:r>
              <a:rPr lang="en-US" sz="1800" dirty="0">
                <a:solidFill>
                  <a:srgbClr val="230E7C"/>
                </a:solidFill>
                <a:latin typeface="+mj-lt"/>
              </a:rPr>
              <a:t>Avoid over-generalizations</a:t>
            </a:r>
          </a:p>
          <a:p>
            <a:pPr>
              <a:spcBef>
                <a:spcPts val="1200"/>
              </a:spcBef>
              <a:buFont typeface="Wingdings" panose="05000000000000000000" pitchFamily="2" charset="2"/>
              <a:buChar char="§"/>
            </a:pPr>
            <a:r>
              <a:rPr lang="en-US" sz="1800" dirty="0">
                <a:solidFill>
                  <a:srgbClr val="230E7C"/>
                </a:solidFill>
                <a:latin typeface="+mj-lt"/>
              </a:rPr>
              <a:t>Ask for explanation</a:t>
            </a:r>
          </a:p>
          <a:p>
            <a:pPr>
              <a:spcBef>
                <a:spcPts val="1200"/>
              </a:spcBef>
              <a:buFont typeface="Wingdings" panose="05000000000000000000" pitchFamily="2" charset="2"/>
              <a:buChar char="§"/>
            </a:pPr>
            <a:r>
              <a:rPr lang="en-US" sz="1800" dirty="0">
                <a:solidFill>
                  <a:srgbClr val="230E7C"/>
                </a:solidFill>
                <a:latin typeface="+mj-lt"/>
              </a:rPr>
              <a:t>Avoid getting involved in discussions of personal problems</a:t>
            </a:r>
          </a:p>
        </p:txBody>
      </p:sp>
      <p:sp>
        <p:nvSpPr>
          <p:cNvPr id="5" name="Content Placeholder 4">
            <a:extLst>
              <a:ext uri="{FF2B5EF4-FFF2-40B4-BE49-F238E27FC236}">
                <a16:creationId xmlns:a16="http://schemas.microsoft.com/office/drawing/2014/main" id="{18713445-408C-4BDD-B49C-451E888DDCB4}"/>
              </a:ext>
            </a:extLst>
          </p:cNvPr>
          <p:cNvSpPr>
            <a:spLocks noGrp="1"/>
          </p:cNvSpPr>
          <p:nvPr>
            <p:ph sz="half" idx="2"/>
          </p:nvPr>
        </p:nvSpPr>
        <p:spPr>
          <a:xfrm>
            <a:off x="4757063" y="1930400"/>
            <a:ext cx="3810000" cy="3172202"/>
          </a:xfrm>
        </p:spPr>
        <p:txBody>
          <a:bodyPr/>
          <a:lstStyle/>
          <a:p>
            <a:pPr>
              <a:spcBef>
                <a:spcPts val="1200"/>
              </a:spcBef>
              <a:buFont typeface="Wingdings" panose="05000000000000000000" pitchFamily="2" charset="2"/>
              <a:buChar char="§"/>
            </a:pPr>
            <a:r>
              <a:rPr lang="en-US" sz="1800" dirty="0">
                <a:solidFill>
                  <a:srgbClr val="230E7C"/>
                </a:solidFill>
                <a:latin typeface="+mj-lt"/>
              </a:rPr>
              <a:t>Try to get employee to acknowledge what you see as the problem</a:t>
            </a:r>
          </a:p>
          <a:p>
            <a:pPr>
              <a:spcBef>
                <a:spcPts val="1200"/>
              </a:spcBef>
              <a:buFont typeface="Wingdings" panose="05000000000000000000" pitchFamily="2" charset="2"/>
              <a:buChar char="§"/>
            </a:pPr>
            <a:r>
              <a:rPr lang="en-US" sz="1800" dirty="0">
                <a:solidFill>
                  <a:srgbClr val="230E7C"/>
                </a:solidFill>
                <a:latin typeface="+mj-lt"/>
              </a:rPr>
              <a:t>State what must be done to correct the problem</a:t>
            </a:r>
          </a:p>
          <a:p>
            <a:pPr>
              <a:spcBef>
                <a:spcPts val="1200"/>
              </a:spcBef>
              <a:buFont typeface="Wingdings" panose="05000000000000000000" pitchFamily="2" charset="2"/>
              <a:buChar char="§"/>
            </a:pPr>
            <a:r>
              <a:rPr lang="en-US" sz="1800" dirty="0">
                <a:solidFill>
                  <a:srgbClr val="230E7C"/>
                </a:solidFill>
                <a:latin typeface="+mj-lt"/>
              </a:rPr>
              <a:t>Set time frame for performance improvement</a:t>
            </a:r>
          </a:p>
          <a:p>
            <a:pPr>
              <a:spcBef>
                <a:spcPts val="1200"/>
              </a:spcBef>
              <a:buFont typeface="Wingdings" panose="05000000000000000000" pitchFamily="2" charset="2"/>
              <a:buChar char="§"/>
            </a:pPr>
            <a:r>
              <a:rPr lang="en-US" sz="1800" dirty="0">
                <a:solidFill>
                  <a:srgbClr val="230E7C"/>
                </a:solidFill>
                <a:latin typeface="+mj-lt"/>
              </a:rPr>
              <a:t>Specify consequences if problem continues</a:t>
            </a:r>
          </a:p>
          <a:p>
            <a:pPr marL="0" indent="0">
              <a:buNone/>
            </a:pPr>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23" name="Title 1">
            <a:extLst>
              <a:ext uri="{FF2B5EF4-FFF2-40B4-BE49-F238E27FC236}">
                <a16:creationId xmlns:a16="http://schemas.microsoft.com/office/drawing/2014/main" id="{4A902404-D57D-4638-9C68-B4D6E5927B9C}"/>
              </a:ext>
            </a:extLst>
          </p:cNvPr>
          <p:cNvSpPr>
            <a:spLocks noGrp="1"/>
          </p:cNvSpPr>
          <p:nvPr>
            <p:ph type="title"/>
          </p:nvPr>
        </p:nvSpPr>
        <p:spPr>
          <a:xfrm>
            <a:off x="152400" y="1034863"/>
            <a:ext cx="8610600" cy="533400"/>
          </a:xfrm>
        </p:spPr>
        <p:txBody>
          <a:bodyPr/>
          <a:lstStyle/>
          <a:p>
            <a:r>
              <a:rPr lang="en-US" sz="2800" b="1" dirty="0">
                <a:solidFill>
                  <a:srgbClr val="000066"/>
                </a:solidFill>
              </a:rPr>
              <a:t>CNA Website and Self-Help Wellness Library </a:t>
            </a:r>
            <a:br>
              <a:rPr lang="en-US" dirty="0">
                <a:solidFill>
                  <a:srgbClr val="000066"/>
                </a:solidFill>
              </a:rPr>
            </a:br>
            <a:endParaRPr lang="en-US" dirty="0"/>
          </a:p>
        </p:txBody>
      </p:sp>
      <p:sp>
        <p:nvSpPr>
          <p:cNvPr id="28" name="Content Placeholder 2">
            <a:extLst>
              <a:ext uri="{FF2B5EF4-FFF2-40B4-BE49-F238E27FC236}">
                <a16:creationId xmlns:a16="http://schemas.microsoft.com/office/drawing/2014/main" id="{C1ED2D1B-1187-4433-BA4D-A7A8FA984AAC}"/>
              </a:ext>
            </a:extLst>
          </p:cNvPr>
          <p:cNvSpPr>
            <a:spLocks noGrp="1"/>
          </p:cNvSpPr>
          <p:nvPr>
            <p:ph idx="1"/>
          </p:nvPr>
        </p:nvSpPr>
        <p:spPr>
          <a:xfrm>
            <a:off x="266700" y="1763096"/>
            <a:ext cx="8229600" cy="4205344"/>
          </a:xfrm>
        </p:spPr>
        <p:txBody>
          <a:bodyPr/>
          <a:lstStyle/>
          <a:p>
            <a:pPr marL="76200" indent="0">
              <a:buClr>
                <a:srgbClr val="002E8A"/>
              </a:buClr>
              <a:buNone/>
            </a:pPr>
            <a:r>
              <a:rPr lang="en-US" sz="2000" dirty="0">
                <a:solidFill>
                  <a:srgbClr val="00297A"/>
                </a:solidFill>
                <a:latin typeface="+mj-lt"/>
              </a:rPr>
              <a:t>CNA website addresses physical, emotional, and mental well-being</a:t>
            </a:r>
          </a:p>
          <a:p>
            <a:pPr marL="457200" lvl="1" indent="0">
              <a:buClr>
                <a:srgbClr val="002E8A"/>
              </a:buClr>
              <a:buNone/>
            </a:pPr>
            <a:r>
              <a:rPr lang="en-US" sz="1800" dirty="0">
                <a:solidFill>
                  <a:srgbClr val="00297A"/>
                </a:solidFill>
                <a:latin typeface="+mj-lt"/>
              </a:rPr>
              <a:t>Visit </a:t>
            </a:r>
            <a:r>
              <a:rPr lang="en-US" sz="1800" b="1" dirty="0">
                <a:solidFill>
                  <a:srgbClr val="00297A"/>
                </a:solidFill>
                <a:latin typeface="+mj-lt"/>
                <a:hlinkClick r:id="rId4"/>
              </a:rPr>
              <a:t>www.charlesnechtem.com</a:t>
            </a:r>
            <a:r>
              <a:rPr lang="en-US" sz="1800" b="1" dirty="0">
                <a:solidFill>
                  <a:srgbClr val="00297A"/>
                </a:solidFill>
                <a:latin typeface="+mj-lt"/>
              </a:rPr>
              <a:t>  </a:t>
            </a:r>
          </a:p>
          <a:p>
            <a:pPr lvl="1">
              <a:buClr>
                <a:srgbClr val="002E8A"/>
              </a:buClr>
            </a:pPr>
            <a:r>
              <a:rPr lang="en-US" sz="1800" dirty="0">
                <a:solidFill>
                  <a:srgbClr val="00297A"/>
                </a:solidFill>
                <a:latin typeface="+mj-lt"/>
              </a:rPr>
              <a:t>Text us and/or schedule virtual appointments with an EAP counselor at your convenience </a:t>
            </a:r>
          </a:p>
          <a:p>
            <a:pPr lvl="1">
              <a:buClr>
                <a:srgbClr val="002E8A"/>
              </a:buClr>
            </a:pPr>
            <a:r>
              <a:rPr lang="en-US" sz="1800" dirty="0">
                <a:solidFill>
                  <a:srgbClr val="00297A"/>
                </a:solidFill>
                <a:latin typeface="+mj-lt"/>
              </a:rPr>
              <a:t>Submit your therapist referral questionnaire and the counselor will send you 3 match therapists via your preferred contact method</a:t>
            </a:r>
          </a:p>
          <a:p>
            <a:pPr marL="457200" lvl="1" indent="0">
              <a:buClr>
                <a:srgbClr val="002E8A"/>
              </a:buClr>
              <a:buNone/>
            </a:pPr>
            <a:endParaRPr lang="en-US" sz="1600" dirty="0">
              <a:solidFill>
                <a:srgbClr val="00297A"/>
              </a:solidFill>
              <a:latin typeface="+mj-lt"/>
            </a:endParaRPr>
          </a:p>
          <a:p>
            <a:pPr marL="76200" indent="0">
              <a:buClr>
                <a:srgbClr val="002E8A"/>
              </a:buClr>
              <a:buNone/>
            </a:pPr>
            <a:r>
              <a:rPr lang="en-US" sz="2000" dirty="0">
                <a:solidFill>
                  <a:srgbClr val="00297A"/>
                </a:solidFill>
                <a:latin typeface="+mj-lt"/>
              </a:rPr>
              <a:t>Our self-help Wellness Library provides direct access to information on over 25,000 articles that are continuously updated. To login:  </a:t>
            </a:r>
          </a:p>
          <a:p>
            <a:pPr lvl="1">
              <a:buClr>
                <a:srgbClr val="002E8A"/>
              </a:buClr>
            </a:pPr>
            <a:r>
              <a:rPr lang="en-US" sz="1600" dirty="0">
                <a:solidFill>
                  <a:srgbClr val="00297A"/>
                </a:solidFill>
                <a:latin typeface="+mj-lt"/>
              </a:rPr>
              <a:t> </a:t>
            </a:r>
            <a:r>
              <a:rPr lang="en-US" sz="1800" dirty="0">
                <a:solidFill>
                  <a:srgbClr val="00297A"/>
                </a:solidFill>
                <a:latin typeface="+mj-lt"/>
              </a:rPr>
              <a:t>Go to website: </a:t>
            </a:r>
            <a:r>
              <a:rPr lang="en-US" sz="1800" b="1" dirty="0">
                <a:solidFill>
                  <a:srgbClr val="00297A"/>
                </a:solidFill>
                <a:latin typeface="+mj-lt"/>
                <a:hlinkClick r:id="rId4"/>
              </a:rPr>
              <a:t>www.charlesnechtem.com</a:t>
            </a:r>
            <a:r>
              <a:rPr lang="en-US" sz="1800" b="1" dirty="0">
                <a:solidFill>
                  <a:srgbClr val="00297A"/>
                </a:solidFill>
                <a:latin typeface="+mj-lt"/>
              </a:rPr>
              <a:t>  </a:t>
            </a:r>
          </a:p>
          <a:p>
            <a:pPr lvl="1">
              <a:buClr>
                <a:srgbClr val="002E8A"/>
              </a:buClr>
            </a:pPr>
            <a:r>
              <a:rPr lang="en-US" sz="1800" dirty="0">
                <a:solidFill>
                  <a:srgbClr val="00297A"/>
                </a:solidFill>
                <a:latin typeface="+mj-lt"/>
              </a:rPr>
              <a:t>Select “Member”</a:t>
            </a:r>
          </a:p>
          <a:p>
            <a:pPr lvl="1">
              <a:buClr>
                <a:srgbClr val="002E8A"/>
              </a:buClr>
            </a:pPr>
            <a:r>
              <a:rPr lang="en-US" sz="1800" dirty="0">
                <a:solidFill>
                  <a:srgbClr val="00297A"/>
                </a:solidFill>
                <a:latin typeface="+mj-lt"/>
              </a:rPr>
              <a:t>Login if you are a new member, or register as new user</a:t>
            </a:r>
          </a:p>
          <a:p>
            <a:pPr marL="457200" lvl="1" indent="0">
              <a:buClr>
                <a:srgbClr val="002E8A"/>
              </a:buClr>
              <a:buNone/>
            </a:pPr>
            <a:endParaRPr lang="en-US" dirty="0">
              <a:solidFill>
                <a:srgbClr val="00297A"/>
              </a:solidFill>
            </a:endParaRPr>
          </a:p>
        </p:txBody>
      </p:sp>
    </p:spTree>
    <p:extLst>
      <p:ext uri="{BB962C8B-B14F-4D97-AF65-F5344CB8AC3E}">
        <p14:creationId xmlns:p14="http://schemas.microsoft.com/office/powerpoint/2010/main" val="502551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pic>
        <p:nvPicPr>
          <p:cNvPr id="15" name="Picture 14">
            <a:extLst>
              <a:ext uri="{FF2B5EF4-FFF2-40B4-BE49-F238E27FC236}">
                <a16:creationId xmlns:a16="http://schemas.microsoft.com/office/drawing/2014/main" id="{4C215DE0-0DA8-42A8-802D-F5C0FDDC4AF7}"/>
              </a:ext>
            </a:extLst>
          </p:cNvPr>
          <p:cNvPicPr>
            <a:picLocks noChangeAspect="1"/>
          </p:cNvPicPr>
          <p:nvPr/>
        </p:nvPicPr>
        <p:blipFill>
          <a:blip r:embed="rId4"/>
          <a:stretch>
            <a:fillRect/>
          </a:stretch>
        </p:blipFill>
        <p:spPr>
          <a:xfrm>
            <a:off x="1676890" y="746126"/>
            <a:ext cx="5409219" cy="54721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pic>
        <p:nvPicPr>
          <p:cNvPr id="17" name="204133ED-D9C9-4E20-AD05-B5BFBDCB19FC">
            <a:extLst>
              <a:ext uri="{FF2B5EF4-FFF2-40B4-BE49-F238E27FC236}">
                <a16:creationId xmlns:a16="http://schemas.microsoft.com/office/drawing/2014/main" id="{D52E7383-21A6-46D9-8079-25A185556AF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396038" y="1294793"/>
            <a:ext cx="2557462" cy="4546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9" name="Picture 18" descr="Graphical user interface, application&#10;&#10;Description automatically generated">
            <a:extLst>
              <a:ext uri="{FF2B5EF4-FFF2-40B4-BE49-F238E27FC236}">
                <a16:creationId xmlns:a16="http://schemas.microsoft.com/office/drawing/2014/main" id="{C03E1BA9-F1D8-4D5A-929C-AA40D5C54388}"/>
              </a:ext>
            </a:extLst>
          </p:cNvPr>
          <p:cNvPicPr>
            <a:picLocks noChangeAspect="1"/>
          </p:cNvPicPr>
          <p:nvPr/>
        </p:nvPicPr>
        <p:blipFill rotWithShape="1">
          <a:blip r:embed="rId5"/>
          <a:srcRect l="40064" t="48818" r="41667" b="38460"/>
          <a:stretch/>
        </p:blipFill>
        <p:spPr bwMode="auto">
          <a:xfrm>
            <a:off x="3648076" y="5243948"/>
            <a:ext cx="2557462" cy="918727"/>
          </a:xfrm>
          <a:prstGeom prst="rect">
            <a:avLst/>
          </a:prstGeom>
          <a:ln>
            <a:noFill/>
          </a:ln>
          <a:extLst>
            <a:ext uri="{53640926-AAD7-44D8-BBD7-CCE9431645EC}">
              <a14:shadowObscured xmlns:a14="http://schemas.microsoft.com/office/drawing/2010/main"/>
            </a:ext>
          </a:extLst>
        </p:spPr>
      </p:pic>
      <p:sp>
        <p:nvSpPr>
          <p:cNvPr id="21" name="Content Placeholder 2">
            <a:extLst>
              <a:ext uri="{FF2B5EF4-FFF2-40B4-BE49-F238E27FC236}">
                <a16:creationId xmlns:a16="http://schemas.microsoft.com/office/drawing/2014/main" id="{72735A1C-0BC4-4909-A92A-B40BBAEFBAD0}"/>
              </a:ext>
            </a:extLst>
          </p:cNvPr>
          <p:cNvSpPr txBox="1">
            <a:spLocks/>
          </p:cNvSpPr>
          <p:nvPr/>
        </p:nvSpPr>
        <p:spPr bwMode="auto">
          <a:xfrm>
            <a:off x="357944" y="1136698"/>
            <a:ext cx="5394325" cy="3968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lvl="1">
              <a:lnSpc>
                <a:spcPct val="150000"/>
              </a:lnSpc>
              <a:buClr>
                <a:srgbClr val="002E8A"/>
              </a:buClr>
            </a:pPr>
            <a:r>
              <a:rPr lang="en-US" sz="1600" b="1" kern="0" dirty="0">
                <a:solidFill>
                  <a:srgbClr val="00297A"/>
                </a:solidFill>
                <a:latin typeface="+mj-lt"/>
              </a:rPr>
              <a:t>Mobile APP</a:t>
            </a:r>
            <a:r>
              <a:rPr lang="en-US" sz="1600" kern="0" dirty="0">
                <a:solidFill>
                  <a:srgbClr val="00297A"/>
                </a:solidFill>
                <a:latin typeface="+mj-lt"/>
              </a:rPr>
              <a:t>: Feature </a:t>
            </a:r>
          </a:p>
          <a:p>
            <a:pPr lvl="1">
              <a:lnSpc>
                <a:spcPct val="150000"/>
              </a:lnSpc>
              <a:buClr>
                <a:srgbClr val="002E8A"/>
              </a:buClr>
            </a:pPr>
            <a:r>
              <a:rPr lang="en-US" sz="1600" kern="0" dirty="0">
                <a:solidFill>
                  <a:srgbClr val="00297A"/>
                </a:solidFill>
                <a:latin typeface="+mj-lt"/>
              </a:rPr>
              <a:t>Call Us 24/7 at 800-531-2040</a:t>
            </a:r>
          </a:p>
          <a:p>
            <a:pPr lvl="1">
              <a:lnSpc>
                <a:spcPct val="150000"/>
              </a:lnSpc>
              <a:buClr>
                <a:srgbClr val="002E8A"/>
              </a:buClr>
            </a:pPr>
            <a:r>
              <a:rPr lang="en-US" sz="1600" kern="0" dirty="0">
                <a:solidFill>
                  <a:srgbClr val="00297A"/>
                </a:solidFill>
                <a:latin typeface="+mj-lt"/>
              </a:rPr>
              <a:t>Email your concern at </a:t>
            </a:r>
            <a:r>
              <a:rPr lang="en-US" sz="1600" kern="0" dirty="0">
                <a:solidFill>
                  <a:srgbClr val="00297A"/>
                </a:solidFill>
                <a:latin typeface="+mj-lt"/>
                <a:hlinkClick r:id="rId6"/>
              </a:rPr>
              <a:t>inquires@charlesnechtem.com</a:t>
            </a:r>
            <a:r>
              <a:rPr lang="en-US" sz="1600" kern="0" dirty="0">
                <a:solidFill>
                  <a:srgbClr val="00297A"/>
                </a:solidFill>
                <a:latin typeface="+mj-lt"/>
              </a:rPr>
              <a:t> </a:t>
            </a:r>
          </a:p>
          <a:p>
            <a:pPr lvl="1">
              <a:buClr>
                <a:srgbClr val="002E8A"/>
              </a:buClr>
            </a:pPr>
            <a:r>
              <a:rPr lang="en-US" sz="1600" kern="0" dirty="0">
                <a:solidFill>
                  <a:srgbClr val="00297A"/>
                </a:solidFill>
                <a:latin typeface="+mj-lt"/>
              </a:rPr>
              <a:t>Text us and/or schedule a virtual appointment with and EAP counselor at your convenience </a:t>
            </a:r>
          </a:p>
          <a:p>
            <a:pPr marL="457200" lvl="1" indent="0">
              <a:spcBef>
                <a:spcPts val="0"/>
              </a:spcBef>
              <a:buClr>
                <a:srgbClr val="002E8A"/>
              </a:buClr>
              <a:buNone/>
            </a:pPr>
            <a:endParaRPr lang="en-US" sz="600" kern="0" dirty="0">
              <a:solidFill>
                <a:srgbClr val="00297A"/>
              </a:solidFill>
              <a:latin typeface="+mj-lt"/>
            </a:endParaRPr>
          </a:p>
          <a:p>
            <a:pPr lvl="1">
              <a:buClr>
                <a:srgbClr val="002E8A"/>
              </a:buClr>
            </a:pPr>
            <a:r>
              <a:rPr lang="en-US" sz="1600" kern="0" dirty="0">
                <a:solidFill>
                  <a:srgbClr val="00297A"/>
                </a:solidFill>
                <a:latin typeface="+mj-lt"/>
              </a:rPr>
              <a:t>Submit your therapist referral questionnaire and the counselor will you 3 matched therapists via your preferred contact method  </a:t>
            </a:r>
          </a:p>
          <a:p>
            <a:pPr lvl="1">
              <a:spcBef>
                <a:spcPts val="0"/>
              </a:spcBef>
              <a:buClr>
                <a:srgbClr val="002E8A"/>
              </a:buClr>
            </a:pPr>
            <a:endParaRPr lang="en-US" sz="600" kern="0" dirty="0">
              <a:solidFill>
                <a:srgbClr val="00297A"/>
              </a:solidFill>
              <a:latin typeface="+mj-lt"/>
            </a:endParaRPr>
          </a:p>
          <a:p>
            <a:pPr lvl="1">
              <a:buClr>
                <a:srgbClr val="002E8A"/>
              </a:buClr>
            </a:pPr>
            <a:r>
              <a:rPr lang="en-US" sz="1600" kern="0" dirty="0">
                <a:solidFill>
                  <a:srgbClr val="00297A"/>
                </a:solidFill>
                <a:latin typeface="+mj-lt"/>
              </a:rPr>
              <a:t>Access interactive self-help wellness library with 25,000 resources </a:t>
            </a:r>
          </a:p>
          <a:p>
            <a:pPr marL="457200" lvl="1" indent="0">
              <a:spcBef>
                <a:spcPts val="0"/>
              </a:spcBef>
              <a:buClr>
                <a:srgbClr val="002E8A"/>
              </a:buClr>
              <a:buNone/>
            </a:pPr>
            <a:endParaRPr lang="en-US" sz="600" kern="0" dirty="0">
              <a:solidFill>
                <a:srgbClr val="00297A"/>
              </a:solidFill>
              <a:latin typeface="+mj-lt"/>
            </a:endParaRPr>
          </a:p>
          <a:p>
            <a:pPr lvl="1">
              <a:buClr>
                <a:srgbClr val="002E8A"/>
              </a:buClr>
            </a:pPr>
            <a:r>
              <a:rPr lang="en-US" sz="1600" kern="0" dirty="0">
                <a:solidFill>
                  <a:srgbClr val="00297A"/>
                </a:solidFill>
                <a:latin typeface="+mj-lt"/>
              </a:rPr>
              <a:t>*CNA Assistance Apps are available at the Apple Store and Google Play </a:t>
            </a:r>
          </a:p>
        </p:txBody>
      </p:sp>
    </p:spTree>
    <p:extLst>
      <p:ext uri="{BB962C8B-B14F-4D97-AF65-F5344CB8AC3E}">
        <p14:creationId xmlns:p14="http://schemas.microsoft.com/office/powerpoint/2010/main" val="147110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6147"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6148" name="TextBox 4"/>
          <p:cNvSpPr txBox="1">
            <a:spLocks noChangeArrowheads="1"/>
          </p:cNvSpPr>
          <p:nvPr/>
        </p:nvSpPr>
        <p:spPr bwMode="auto">
          <a:xfrm>
            <a:off x="-8967"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6149"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6150"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1"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2" name="Rectangle 11"/>
          <p:cNvSpPr>
            <a:spLocks noChangeArrowheads="1"/>
          </p:cNvSpPr>
          <p:nvPr/>
        </p:nvSpPr>
        <p:spPr bwMode="auto">
          <a:xfrm>
            <a:off x="533400" y="914400"/>
            <a:ext cx="8229600" cy="1446550"/>
          </a:xfrm>
          <a:prstGeom prst="rect">
            <a:avLst/>
          </a:prstGeom>
          <a:noFill/>
          <a:ln w="9525">
            <a:noFill/>
            <a:miter lim="800000"/>
            <a:headEnd/>
            <a:tailEnd/>
          </a:ln>
        </p:spPr>
        <p:txBody>
          <a:bodyPr>
            <a:spAutoFit/>
          </a:bodyPr>
          <a:lstStyle/>
          <a:p>
            <a:pPr algn="ctr"/>
            <a:r>
              <a:rPr lang="en-US" sz="2800" b="1" dirty="0">
                <a:solidFill>
                  <a:srgbClr val="230E7C"/>
                </a:solidFill>
                <a:latin typeface="+mj-lt"/>
              </a:rPr>
              <a:t>Employee Assistance Program </a:t>
            </a:r>
          </a:p>
          <a:p>
            <a:pPr algn="ctr"/>
            <a:r>
              <a:rPr lang="en-US" sz="2800" b="1" dirty="0">
                <a:solidFill>
                  <a:srgbClr val="FF3300"/>
                </a:solidFill>
                <a:latin typeface="+mj-lt"/>
              </a:rPr>
              <a:t>1-800-531-0200</a:t>
            </a:r>
            <a:r>
              <a:rPr lang="en-US" sz="2800" b="1" dirty="0">
                <a:solidFill>
                  <a:srgbClr val="230E7C"/>
                </a:solidFill>
                <a:latin typeface="+mj-lt"/>
              </a:rPr>
              <a:t> </a:t>
            </a:r>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6154"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6159"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19" name="TextBox 18"/>
          <p:cNvSpPr txBox="1"/>
          <p:nvPr/>
        </p:nvSpPr>
        <p:spPr>
          <a:xfrm>
            <a:off x="-383219" y="1873536"/>
            <a:ext cx="5107619" cy="3675365"/>
          </a:xfrm>
          <a:prstGeom prst="rect">
            <a:avLst/>
          </a:prstGeom>
          <a:noFill/>
        </p:spPr>
        <p:txBody>
          <a:bodyPr wrap="square">
            <a:spAutoFit/>
          </a:bodyPr>
          <a:lstStyle/>
          <a:p>
            <a:pPr marL="1200150" lvl="2" indent="-285750">
              <a:spcAft>
                <a:spcPts val="0"/>
              </a:spcAft>
              <a:buFont typeface="Wingdings" panose="05000000000000000000" pitchFamily="2" charset="2"/>
              <a:buChar char="§"/>
              <a:defRPr/>
            </a:pPr>
            <a:r>
              <a:rPr lang="en-US" sz="1600" dirty="0">
                <a:solidFill>
                  <a:srgbClr val="230E7C"/>
                </a:solidFill>
                <a:latin typeface="+mj-lt"/>
                <a:ea typeface="ＭＳ Ｐゴシック"/>
              </a:rPr>
              <a:t>24-hour confidential support</a:t>
            </a:r>
          </a:p>
          <a:p>
            <a:pPr lvl="2">
              <a:spcAft>
                <a:spcPts val="0"/>
              </a:spcAft>
              <a:defRPr/>
            </a:pPr>
            <a:r>
              <a:rPr lang="en-US" sz="1600" dirty="0">
                <a:solidFill>
                  <a:srgbClr val="230E7C"/>
                </a:solidFill>
                <a:latin typeface="+mj-lt"/>
                <a:ea typeface="ＭＳ Ｐゴシック"/>
              </a:rPr>
              <a:t>     services</a:t>
            </a:r>
          </a:p>
          <a:p>
            <a:pPr lvl="2">
              <a:spcAft>
                <a:spcPts val="200"/>
              </a:spcAft>
              <a:buFont typeface="Wingdings" pitchFamily="2" charset="2"/>
              <a:buChar char="Ø"/>
              <a:defRPr/>
            </a:pPr>
            <a:endParaRPr lang="en-US" sz="1050" dirty="0">
              <a:solidFill>
                <a:srgbClr val="230E7C"/>
              </a:solidFill>
              <a:latin typeface="+mj-lt"/>
              <a:ea typeface="ＭＳ Ｐゴシック"/>
              <a:cs typeface="ＭＳ Ｐゴシック"/>
            </a:endParaRPr>
          </a:p>
          <a:p>
            <a:pPr marL="1200150" lvl="2" indent="-285750">
              <a:spcAft>
                <a:spcPts val="0"/>
              </a:spcAft>
              <a:buFont typeface="Wingdings" panose="05000000000000000000" pitchFamily="2" charset="2"/>
              <a:buChar char="§"/>
              <a:defRPr/>
            </a:pPr>
            <a:r>
              <a:rPr lang="en-US" sz="1600" dirty="0">
                <a:solidFill>
                  <a:srgbClr val="230E7C"/>
                </a:solidFill>
                <a:latin typeface="+mj-lt"/>
                <a:ea typeface="ＭＳ Ｐゴシック"/>
                <a:cs typeface="ＭＳ Ｐゴシック"/>
              </a:rPr>
              <a:t>English, Spanish, French, and</a:t>
            </a:r>
          </a:p>
          <a:p>
            <a:pPr lvl="2">
              <a:spcAft>
                <a:spcPts val="0"/>
              </a:spcAft>
              <a:defRPr/>
            </a:pPr>
            <a:r>
              <a:rPr lang="en-US" sz="1600" dirty="0">
                <a:solidFill>
                  <a:srgbClr val="230E7C"/>
                </a:solidFill>
                <a:latin typeface="+mj-lt"/>
                <a:ea typeface="ＭＳ Ｐゴシック"/>
                <a:cs typeface="ＭＳ Ｐゴシック"/>
              </a:rPr>
              <a:t>     translation services for all other</a:t>
            </a:r>
          </a:p>
          <a:p>
            <a:pPr lvl="2">
              <a:spcAft>
                <a:spcPts val="0"/>
              </a:spcAft>
              <a:defRPr/>
            </a:pPr>
            <a:r>
              <a:rPr lang="en-US" sz="1600" dirty="0">
                <a:solidFill>
                  <a:srgbClr val="230E7C"/>
                </a:solidFill>
                <a:latin typeface="+mj-lt"/>
                <a:ea typeface="ＭＳ Ｐゴシック"/>
                <a:cs typeface="ＭＳ Ｐゴシック"/>
              </a:rPr>
              <a:t>     languages</a:t>
            </a:r>
          </a:p>
          <a:p>
            <a:pPr lvl="2">
              <a:spcAft>
                <a:spcPts val="200"/>
              </a:spcAft>
              <a:buFont typeface="Wingdings" pitchFamily="2" charset="2"/>
              <a:buChar char="Ø"/>
              <a:defRPr/>
            </a:pPr>
            <a:endParaRPr lang="en-US" sz="1050" dirty="0">
              <a:solidFill>
                <a:srgbClr val="230E7C"/>
              </a:solidFill>
              <a:latin typeface="+mj-lt"/>
              <a:ea typeface="ＭＳ Ｐゴシック"/>
              <a:cs typeface="ＭＳ Ｐゴシック"/>
            </a:endParaRPr>
          </a:p>
          <a:p>
            <a:pPr marL="1200150" lvl="2" indent="-285750">
              <a:spcAft>
                <a:spcPts val="0"/>
              </a:spcAft>
              <a:buFont typeface="Wingdings" panose="05000000000000000000" pitchFamily="2" charset="2"/>
              <a:buChar char="§"/>
              <a:defRPr/>
            </a:pPr>
            <a:r>
              <a:rPr lang="en-US" sz="1600" dirty="0">
                <a:solidFill>
                  <a:srgbClr val="230E7C"/>
                </a:solidFill>
                <a:latin typeface="+mj-lt"/>
                <a:ea typeface="ＭＳ Ｐゴシック"/>
                <a:cs typeface="ＭＳ Ｐゴシック"/>
              </a:rPr>
              <a:t>Up to 3 virtual or in-person </a:t>
            </a:r>
          </a:p>
          <a:p>
            <a:pPr lvl="2">
              <a:spcAft>
                <a:spcPts val="0"/>
              </a:spcAft>
              <a:defRPr/>
            </a:pPr>
            <a:r>
              <a:rPr lang="en-US" sz="1600" dirty="0">
                <a:solidFill>
                  <a:srgbClr val="230E7C"/>
                </a:solidFill>
                <a:latin typeface="+mj-lt"/>
                <a:ea typeface="ＭＳ Ｐゴシック"/>
                <a:cs typeface="ＭＳ Ｐゴシック"/>
              </a:rPr>
              <a:t>     sessions with a local provider.  </a:t>
            </a:r>
          </a:p>
          <a:p>
            <a:pPr lvl="2">
              <a:spcAft>
                <a:spcPts val="0"/>
              </a:spcAft>
              <a:defRPr/>
            </a:pPr>
            <a:r>
              <a:rPr lang="en-US" sz="1600" dirty="0">
                <a:solidFill>
                  <a:srgbClr val="230E7C"/>
                </a:solidFill>
                <a:latin typeface="+mj-lt"/>
                <a:ea typeface="ＭＳ Ｐゴシック"/>
                <a:cs typeface="ＭＳ Ｐゴシック"/>
              </a:rPr>
              <a:t>     100,000 in-network providers in</a:t>
            </a:r>
          </a:p>
          <a:p>
            <a:pPr lvl="2">
              <a:spcAft>
                <a:spcPts val="0"/>
              </a:spcAft>
              <a:defRPr/>
            </a:pPr>
            <a:r>
              <a:rPr lang="en-US" sz="1600" dirty="0">
                <a:solidFill>
                  <a:srgbClr val="230E7C"/>
                </a:solidFill>
                <a:latin typeface="+mj-lt"/>
                <a:ea typeface="ＭＳ Ｐゴシック"/>
                <a:cs typeface="ＭＳ Ｐゴシック"/>
              </a:rPr>
              <a:t>     North America and the UK. We provide </a:t>
            </a:r>
          </a:p>
          <a:p>
            <a:pPr lvl="2">
              <a:spcAft>
                <a:spcPts val="0"/>
              </a:spcAft>
              <a:defRPr/>
            </a:pPr>
            <a:r>
              <a:rPr lang="en-US" sz="1600" dirty="0">
                <a:solidFill>
                  <a:srgbClr val="230E7C"/>
                </a:solidFill>
                <a:latin typeface="+mj-lt"/>
                <a:ea typeface="ＭＳ Ｐゴシック"/>
                <a:cs typeface="ＭＳ Ｐゴシック"/>
              </a:rPr>
              <a:t>     referrals within 10 miles radius of </a:t>
            </a:r>
          </a:p>
          <a:p>
            <a:pPr lvl="2">
              <a:spcAft>
                <a:spcPts val="0"/>
              </a:spcAft>
              <a:defRPr/>
            </a:pPr>
            <a:r>
              <a:rPr lang="en-US" sz="1600" dirty="0">
                <a:solidFill>
                  <a:srgbClr val="230E7C"/>
                </a:solidFill>
                <a:latin typeface="+mj-lt"/>
                <a:ea typeface="ＭＳ Ｐゴシック"/>
                <a:cs typeface="ＭＳ Ｐゴシック"/>
              </a:rPr>
              <a:t>     a provided zip or postal code</a:t>
            </a:r>
          </a:p>
          <a:p>
            <a:pPr lvl="2">
              <a:spcAft>
                <a:spcPts val="0"/>
              </a:spcAft>
              <a:buFont typeface="Wingdings" pitchFamily="2" charset="2"/>
              <a:buChar char="Ø"/>
              <a:defRPr/>
            </a:pPr>
            <a:endParaRPr lang="en-US" sz="1600" dirty="0">
              <a:solidFill>
                <a:srgbClr val="230E7C"/>
              </a:solidFill>
              <a:latin typeface="+mj-lt"/>
              <a:ea typeface="ＭＳ Ｐゴシック"/>
              <a:cs typeface="ＭＳ Ｐゴシック"/>
            </a:endParaRPr>
          </a:p>
          <a:p>
            <a:pPr lvl="8">
              <a:spcAft>
                <a:spcPts val="200"/>
              </a:spcAft>
              <a:buFont typeface="Wingdings" pitchFamily="2" charset="2"/>
              <a:buChar char="Ø"/>
              <a:defRPr/>
            </a:pPr>
            <a:endParaRPr lang="en-US" sz="1600" dirty="0">
              <a:ea typeface="ＭＳ Ｐゴシック"/>
              <a:cs typeface="ＭＳ Ｐゴシック"/>
            </a:endParaRPr>
          </a:p>
        </p:txBody>
      </p:sp>
      <p:sp>
        <p:nvSpPr>
          <p:cNvPr id="6162" name="TextBox 22"/>
          <p:cNvSpPr txBox="1">
            <a:spLocks noChangeArrowheads="1"/>
          </p:cNvSpPr>
          <p:nvPr/>
        </p:nvSpPr>
        <p:spPr bwMode="auto">
          <a:xfrm>
            <a:off x="4724400" y="1896238"/>
            <a:ext cx="4038600" cy="3677930"/>
          </a:xfrm>
          <a:prstGeom prst="rect">
            <a:avLst/>
          </a:prstGeom>
          <a:noFill/>
          <a:ln w="9525">
            <a:noFill/>
            <a:miter lim="800000"/>
            <a:headEnd/>
            <a:tailEnd/>
          </a:ln>
        </p:spPr>
        <p:txBody>
          <a:bodyPr wrap="square">
            <a:spAutoFit/>
          </a:bodyPr>
          <a:lstStyle/>
          <a:p>
            <a:pPr marL="395287" lvl="1" indent="-285750">
              <a:spcBef>
                <a:spcPts val="400"/>
              </a:spcBef>
              <a:buClr>
                <a:srgbClr val="002E8A"/>
              </a:buClr>
              <a:buSzPct val="100000"/>
              <a:buFont typeface="Wingdings" panose="05000000000000000000" pitchFamily="2" charset="2"/>
              <a:buChar char="§"/>
            </a:pPr>
            <a:r>
              <a:rPr lang="en-US" sz="1600" dirty="0">
                <a:solidFill>
                  <a:srgbClr val="230E7C"/>
                </a:solidFill>
                <a:latin typeface="+mj-lt"/>
              </a:rPr>
              <a:t>E-counseling and user-friendly website accessibility plus mobile app</a:t>
            </a:r>
          </a:p>
          <a:p>
            <a:pPr marL="395287" lvl="1" indent="-285750">
              <a:spcBef>
                <a:spcPts val="400"/>
              </a:spcBef>
              <a:buClr>
                <a:srgbClr val="002E8A"/>
              </a:buClr>
              <a:buSzPct val="100000"/>
              <a:buFont typeface="Wingdings" panose="05000000000000000000" pitchFamily="2" charset="2"/>
              <a:buChar char="§"/>
            </a:pPr>
            <a:endParaRPr lang="en-US" sz="1000" dirty="0">
              <a:solidFill>
                <a:srgbClr val="230E7C"/>
              </a:solidFill>
              <a:latin typeface="+mj-lt"/>
            </a:endParaRPr>
          </a:p>
          <a:p>
            <a:pPr marL="395287" lvl="1" indent="-285750">
              <a:spcBef>
                <a:spcPts val="400"/>
              </a:spcBef>
              <a:buClr>
                <a:srgbClr val="002E8A"/>
              </a:buClr>
              <a:buSzPct val="100000"/>
              <a:buFont typeface="Wingdings" panose="05000000000000000000" pitchFamily="2" charset="2"/>
              <a:buChar char="§"/>
            </a:pPr>
            <a:r>
              <a:rPr lang="en-US" sz="1600" dirty="0">
                <a:solidFill>
                  <a:srgbClr val="230E7C"/>
                </a:solidFill>
                <a:latin typeface="+mj-lt"/>
              </a:rPr>
              <a:t>IMMEDIATE access to counselors without the use of hold services</a:t>
            </a:r>
          </a:p>
          <a:p>
            <a:pPr marL="1736725" lvl="4" indent="-255588">
              <a:spcBef>
                <a:spcPts val="400"/>
              </a:spcBef>
              <a:buClr>
                <a:srgbClr val="002E8A"/>
              </a:buClr>
              <a:buSzPct val="100000"/>
              <a:buFont typeface="Wingdings" pitchFamily="2" charset="2"/>
              <a:buChar char="Ø"/>
            </a:pPr>
            <a:endParaRPr lang="en-US" sz="1050" dirty="0">
              <a:solidFill>
                <a:srgbClr val="230E7C"/>
              </a:solidFill>
              <a:latin typeface="+mj-lt"/>
            </a:endParaRPr>
          </a:p>
          <a:p>
            <a:pPr marL="395287" lvl="1" indent="-285750">
              <a:spcBef>
                <a:spcPts val="400"/>
              </a:spcBef>
              <a:buClr>
                <a:srgbClr val="002E8A"/>
              </a:buClr>
              <a:buSzPct val="100000"/>
              <a:buFont typeface="Wingdings" panose="05000000000000000000" pitchFamily="2" charset="2"/>
              <a:buChar char="§"/>
            </a:pPr>
            <a:r>
              <a:rPr lang="en-US" sz="1600" dirty="0">
                <a:solidFill>
                  <a:srgbClr val="230E7C"/>
                </a:solidFill>
                <a:latin typeface="+mj-lt"/>
              </a:rPr>
              <a:t>Masters and Ph.D. level clinicians with a minimum of 5 years experience</a:t>
            </a:r>
          </a:p>
          <a:p>
            <a:pPr marL="365125" lvl="1" indent="-255588">
              <a:spcBef>
                <a:spcPts val="400"/>
              </a:spcBef>
              <a:buClr>
                <a:srgbClr val="002E8A"/>
              </a:buClr>
              <a:buSzPct val="100000"/>
              <a:buFont typeface="Wingdings" pitchFamily="2" charset="2"/>
              <a:buChar char="Ø"/>
            </a:pPr>
            <a:endParaRPr lang="en-US" sz="1050" dirty="0">
              <a:solidFill>
                <a:srgbClr val="230E7C"/>
              </a:solidFill>
              <a:latin typeface="+mj-lt"/>
            </a:endParaRPr>
          </a:p>
          <a:p>
            <a:pPr marL="395287" lvl="1" indent="-285750">
              <a:spcBef>
                <a:spcPts val="400"/>
              </a:spcBef>
              <a:buClr>
                <a:srgbClr val="002E8A"/>
              </a:buClr>
              <a:buSzPct val="100000"/>
              <a:buFont typeface="Wingdings" panose="05000000000000000000" pitchFamily="2" charset="2"/>
              <a:buChar char="§"/>
            </a:pPr>
            <a:r>
              <a:rPr lang="en-US" sz="1600" dirty="0">
                <a:solidFill>
                  <a:srgbClr val="230E7C"/>
                </a:solidFill>
                <a:latin typeface="+mj-lt"/>
              </a:rPr>
              <a:t>Provides referrals to specially- trained clinicians with follow-up services</a:t>
            </a:r>
          </a:p>
          <a:p>
            <a:pPr marL="365125" lvl="1" indent="-255588">
              <a:spcBef>
                <a:spcPts val="400"/>
              </a:spcBef>
              <a:buClr>
                <a:srgbClr val="002E8A"/>
              </a:buClr>
              <a:buSzPct val="100000"/>
            </a:pPr>
            <a:endParaRPr lang="en-US" sz="1050" dirty="0">
              <a:solidFill>
                <a:srgbClr val="230E7C"/>
              </a:solidFill>
              <a:latin typeface="+mj-lt"/>
            </a:endParaRPr>
          </a:p>
          <a:p>
            <a:pPr marL="395287" lvl="1" indent="-285750">
              <a:spcBef>
                <a:spcPts val="400"/>
              </a:spcBef>
              <a:buClr>
                <a:srgbClr val="002E8A"/>
              </a:buClr>
              <a:buSzPct val="100000"/>
              <a:buFont typeface="Wingdings" panose="05000000000000000000" pitchFamily="2" charset="2"/>
              <a:buChar char="§"/>
            </a:pPr>
            <a:r>
              <a:rPr lang="en-US" sz="1600" dirty="0">
                <a:solidFill>
                  <a:srgbClr val="230E7C"/>
                </a:solidFill>
                <a:latin typeface="+mj-lt"/>
              </a:rPr>
              <a:t>Hand-held resource referral</a:t>
            </a:r>
          </a:p>
          <a:p>
            <a:pPr marL="365125" lvl="1" indent="-255588">
              <a:spcBef>
                <a:spcPts val="400"/>
              </a:spcBef>
              <a:buClr>
                <a:srgbClr val="002E8A"/>
              </a:buClr>
              <a:buSzPct val="100000"/>
              <a:buFont typeface="Wingdings" pitchFamily="2" charset="2"/>
              <a:buChar char="Ø"/>
            </a:pPr>
            <a:endParaRPr lang="en-US"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52400" y="2209800"/>
            <a:ext cx="8839200" cy="2846933"/>
          </a:xfrm>
          <a:prstGeom prst="rect">
            <a:avLst/>
          </a:prstGeom>
          <a:noFill/>
          <a:ln w="9525">
            <a:noFill/>
            <a:miter lim="800000"/>
            <a:headEnd/>
            <a:tailEnd/>
          </a:ln>
        </p:spPr>
        <p:txBody>
          <a:bodyPr wrap="square">
            <a:spAutoFit/>
          </a:bodyPr>
          <a:lstStyle/>
          <a:p>
            <a:pPr algn="ctr" eaLnBrk="0" hangingPunct="0">
              <a:spcBef>
                <a:spcPct val="50000"/>
              </a:spcBef>
            </a:pPr>
            <a:r>
              <a:rPr lang="en-US" sz="4900" b="1" dirty="0">
                <a:solidFill>
                  <a:srgbClr val="230E7C"/>
                </a:solidFill>
                <a:latin typeface="+mj-lt"/>
              </a:rPr>
              <a:t>Employee Assistance Program</a:t>
            </a:r>
          </a:p>
          <a:p>
            <a:pPr algn="ctr" eaLnBrk="0" hangingPunct="0">
              <a:spcBef>
                <a:spcPct val="50000"/>
              </a:spcBef>
            </a:pPr>
            <a:r>
              <a:rPr lang="en-US" sz="5400" b="1" dirty="0">
                <a:solidFill>
                  <a:srgbClr val="230E7C"/>
                </a:solidFill>
                <a:latin typeface="+mj-lt"/>
              </a:rPr>
              <a:t>1-800-531-0200</a:t>
            </a:r>
          </a:p>
        </p:txBody>
      </p:sp>
      <p:sp>
        <p:nvSpPr>
          <p:cNvPr id="4" name="TextBox 3">
            <a:extLst>
              <a:ext uri="{FF2B5EF4-FFF2-40B4-BE49-F238E27FC236}">
                <a16:creationId xmlns:a16="http://schemas.microsoft.com/office/drawing/2014/main" id="{E5EB3ACC-10CC-426B-AFEA-9CFBF2873A05}"/>
              </a:ext>
            </a:extLst>
          </p:cNvPr>
          <p:cNvSpPr txBox="1"/>
          <p:nvPr/>
        </p:nvSpPr>
        <p:spPr>
          <a:xfrm>
            <a:off x="457200" y="6324600"/>
            <a:ext cx="3657600" cy="369332"/>
          </a:xfrm>
          <a:prstGeom prst="rect">
            <a:avLst/>
          </a:prstGeom>
          <a:noFill/>
        </p:spPr>
        <p:txBody>
          <a:bodyPr wrap="square">
            <a:spAutoFit/>
          </a:bodyPr>
          <a:lstStyle/>
          <a:p>
            <a:r>
              <a:rPr lang="en-US" sz="1800" dirty="0">
                <a:solidFill>
                  <a:schemeClr val="bg1"/>
                </a:solidFill>
                <a:ea typeface="ＭＳ Ｐゴシック"/>
                <a:cs typeface="ＭＳ Ｐゴシック"/>
              </a:rPr>
              <a:t>www.charlesnechtem.com </a:t>
            </a:r>
            <a:endParaRPr lang="en-US" dirty="0">
              <a:solidFill>
                <a:schemeClr val="bg1"/>
              </a:solidFill>
            </a:endParaRPr>
          </a:p>
        </p:txBody>
      </p:sp>
      <p:pic>
        <p:nvPicPr>
          <p:cNvPr id="5" name="Picture 4" descr="CNassociates ligo1.jpg">
            <a:extLst>
              <a:ext uri="{FF2B5EF4-FFF2-40B4-BE49-F238E27FC236}">
                <a16:creationId xmlns:a16="http://schemas.microsoft.com/office/drawing/2014/main" id="{8A7C4291-5973-4F50-A8D1-9AE776763543}"/>
              </a:ext>
            </a:extLst>
          </p:cNvPr>
          <p:cNvPicPr>
            <a:picLocks noChangeAspect="1"/>
          </p:cNvPicPr>
          <p:nvPr/>
        </p:nvPicPr>
        <p:blipFill>
          <a:blip r:embed="rId3" cstate="print">
            <a:lum contrast="30000"/>
          </a:blip>
          <a:stretch>
            <a:fillRect/>
          </a:stretch>
        </p:blipFill>
        <p:spPr>
          <a:xfrm>
            <a:off x="7704972" y="6324600"/>
            <a:ext cx="1286628" cy="369332"/>
          </a:xfrm>
          <a:prstGeom prst="rect">
            <a:avLst/>
          </a:prstGeom>
          <a:ln>
            <a:noFill/>
          </a:ln>
          <a:effectLst>
            <a:softEdge rad="3175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1028"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1029"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1030"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1031"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032"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4106" name="Rectangle 11"/>
          <p:cNvSpPr>
            <a:spLocks noChangeArrowheads="1"/>
          </p:cNvSpPr>
          <p:nvPr/>
        </p:nvSpPr>
        <p:spPr bwMode="auto">
          <a:xfrm>
            <a:off x="533400" y="914400"/>
            <a:ext cx="8229600" cy="523875"/>
          </a:xfrm>
          <a:prstGeom prst="rect">
            <a:avLst/>
          </a:prstGeom>
          <a:noFill/>
          <a:ln w="9525">
            <a:noFill/>
            <a:miter lim="800000"/>
            <a:headEnd/>
            <a:tailEnd/>
          </a:ln>
        </p:spPr>
        <p:txBody>
          <a:bodyPr>
            <a:spAutoFit/>
          </a:bodyPr>
          <a:lstStyle/>
          <a:p>
            <a:pPr marL="514350" indent="-514350" fontAlgn="auto">
              <a:spcBef>
                <a:spcPts val="0"/>
              </a:spcBef>
              <a:spcAft>
                <a:spcPts val="0"/>
              </a:spcAft>
              <a:defRPr/>
            </a:pPr>
            <a:r>
              <a:rPr lang="en-US" sz="2800" dirty="0">
                <a:solidFill>
                  <a:schemeClr val="tx2">
                    <a:lumMod val="75000"/>
                  </a:schemeClr>
                </a:solidFill>
                <a:ea typeface="ＭＳ Ｐゴシック"/>
                <a:cs typeface="ＭＳ Ｐゴシック"/>
              </a:rPr>
              <a:t> </a:t>
            </a:r>
            <a:endParaRPr lang="en-US" sz="2800" dirty="0">
              <a:solidFill>
                <a:schemeClr val="tx2">
                  <a:lumMod val="75000"/>
                </a:schemeClr>
              </a:solidFill>
              <a:latin typeface="+mn-lt"/>
              <a:ea typeface="ＭＳ Ｐゴシック"/>
            </a:endParaRPr>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1035"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4"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1039" name="Rectangle 14"/>
          <p:cNvSpPr>
            <a:spLocks noChangeArrowheads="1"/>
          </p:cNvSpPr>
          <p:nvPr/>
        </p:nvSpPr>
        <p:spPr bwMode="auto">
          <a:xfrm>
            <a:off x="685800" y="990600"/>
            <a:ext cx="295275" cy="784225"/>
          </a:xfrm>
          <a:prstGeom prst="rect">
            <a:avLst/>
          </a:prstGeom>
          <a:noFill/>
          <a:ln w="9525">
            <a:noFill/>
            <a:miter lim="800000"/>
            <a:headEnd/>
            <a:tailEnd/>
          </a:ln>
        </p:spPr>
        <p:txBody>
          <a:bodyPr wrap="none">
            <a:spAutoFit/>
          </a:bodyPr>
          <a:lstStyle/>
          <a:p>
            <a:pPr marL="365125" lvl="1" indent="-255588">
              <a:spcBef>
                <a:spcPts val="400"/>
              </a:spcBef>
              <a:buClr>
                <a:srgbClr val="002E8A"/>
              </a:buClr>
              <a:buSzPct val="100000"/>
            </a:pPr>
            <a:endParaRPr lang="en-US" sz="2700" dirty="0"/>
          </a:p>
          <a:p>
            <a:endParaRPr lang="en-US" dirty="0"/>
          </a:p>
        </p:txBody>
      </p:sp>
      <p:graphicFrame>
        <p:nvGraphicFramePr>
          <p:cNvPr id="2" name="Object 17"/>
          <p:cNvGraphicFramePr>
            <a:graphicFrameLocks noChangeAspect="1"/>
          </p:cNvGraphicFramePr>
          <p:nvPr>
            <p:extLst>
              <p:ext uri="{D42A27DB-BD31-4B8C-83A1-F6EECF244321}">
                <p14:modId xmlns:p14="http://schemas.microsoft.com/office/powerpoint/2010/main" val="461971078"/>
              </p:ext>
            </p:extLst>
          </p:nvPr>
        </p:nvGraphicFramePr>
        <p:xfrm>
          <a:off x="1257301" y="2427289"/>
          <a:ext cx="6342062" cy="3814762"/>
        </p:xfrm>
        <a:graphic>
          <a:graphicData uri="http://schemas.openxmlformats.org/drawingml/2006/chart">
            <c:chart xmlns:c="http://schemas.openxmlformats.org/drawingml/2006/chart" xmlns:r="http://schemas.openxmlformats.org/officeDocument/2006/relationships" r:id="rId5"/>
          </a:graphicData>
        </a:graphic>
      </p:graphicFrame>
      <p:sp>
        <p:nvSpPr>
          <p:cNvPr id="1042" name="Rectangle 18"/>
          <p:cNvSpPr>
            <a:spLocks noChangeArrowheads="1"/>
          </p:cNvSpPr>
          <p:nvPr/>
        </p:nvSpPr>
        <p:spPr bwMode="auto">
          <a:xfrm>
            <a:off x="0" y="685800"/>
            <a:ext cx="8550275" cy="1376363"/>
          </a:xfrm>
          <a:prstGeom prst="rect">
            <a:avLst/>
          </a:prstGeom>
          <a:noFill/>
          <a:ln w="9525">
            <a:noFill/>
            <a:miter lim="800000"/>
            <a:headEnd/>
            <a:tailEnd/>
          </a:ln>
          <a:effectLst/>
        </p:spPr>
        <p:txBody>
          <a:bodyPr lIns="101882" tIns="50941" rIns="101882" bIns="50941" anchor="ctr"/>
          <a:lstStyle/>
          <a:p>
            <a:pPr algn="ctr" eaLnBrk="0" hangingPunct="0">
              <a:defRPr/>
            </a:pPr>
            <a:r>
              <a:rPr lang="en-US" sz="3800" b="1" dirty="0">
                <a:solidFill>
                  <a:srgbClr val="230E7C"/>
                </a:solidFill>
                <a:latin typeface="+mj-lt"/>
                <a:cs typeface="Times New Roman" pitchFamily="18" charset="0"/>
              </a:rPr>
              <a:t>EAP STATISTICS </a:t>
            </a:r>
            <a:br>
              <a:rPr lang="en-US" sz="3800" b="1" dirty="0">
                <a:solidFill>
                  <a:srgbClr val="230E7C"/>
                </a:solidFill>
                <a:latin typeface="+mj-lt"/>
                <a:cs typeface="Times New Roman" pitchFamily="18" charset="0"/>
              </a:rPr>
            </a:br>
            <a:r>
              <a:rPr lang="en-US" sz="3500" b="1" dirty="0">
                <a:solidFill>
                  <a:srgbClr val="230E7C"/>
                </a:solidFill>
                <a:latin typeface="+mj-lt"/>
                <a:cs typeface="Times New Roman" pitchFamily="18" charset="0"/>
              </a:rPr>
              <a:t>PRIMARY ISSUES</a:t>
            </a:r>
            <a:endParaRPr lang="en-US" sz="3500" dirty="0">
              <a:solidFill>
                <a:srgbClr val="230E7C"/>
              </a:solidFill>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42">
                                            <p:txEl>
                                              <p:pRg st="0" end="0"/>
                                            </p:txEl>
                                          </p:spTgt>
                                        </p:tgtEl>
                                        <p:attrNameLst>
                                          <p:attrName>style.visibility</p:attrName>
                                        </p:attrNameLst>
                                      </p:cBhvr>
                                      <p:to>
                                        <p:strVal val="visible"/>
                                      </p:to>
                                    </p:set>
                                    <p:anim calcmode="lin" valueType="num">
                                      <p:cBhvr additive="base">
                                        <p:cTn id="7" dur="500" fill="hold"/>
                                        <p:tgtEl>
                                          <p:spTgt spid="1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2">
                                            <p:graphicEl>
                                              <a:chart seriesIdx="-4" categoryIdx="0" bldStep="category"/>
                                            </p:graphicEl>
                                          </p:spTgt>
                                        </p:tgtEl>
                                        <p:attrNameLst>
                                          <p:attrName>style.visibility</p:attrName>
                                        </p:attrNameLst>
                                      </p:cBhvr>
                                      <p:to>
                                        <p:strVal val="visible"/>
                                      </p:to>
                                    </p:set>
                                    <p:anim to="" calcmode="lin" valueType="num">
                                      <p:cBhvr>
                                        <p:cTn id="13" dur="1" fill="hold"/>
                                        <p:tgtEl>
                                          <p:spTgt spid="2">
                                            <p:graphicEl>
                                              <a:chart seriesIdx="-4" categoryIdx="0" bldStep="category"/>
                                            </p:graphicEl>
                                          </p:spTgt>
                                        </p:tgtEl>
                                        <p:attrNameLst>
                                          <p:attrName/>
                                        </p:attrNameLst>
                                      </p:cBhvr>
                                    </p:anim>
                                  </p:childTnLst>
                                  <p:subTnLst>
                                    <p:audio>
                                      <p:cMediaNode>
                                        <p:cTn display="0" masterRel="sameClick">
                                          <p:stCondLst>
                                            <p:cond evt="begin" delay="0">
                                              <p:tn val="11"/>
                                            </p:cond>
                                          </p:stCondLst>
                                          <p:endCondLst>
                                            <p:cond evt="onStopAudio" delay="0">
                                              <p:tgtEl>
                                                <p:sldTgt/>
                                              </p:tgtEl>
                                            </p:cond>
                                          </p:endCondLst>
                                        </p:cTn>
                                        <p:tgtEl>
                                          <p:sndTgt r:embed="rId3" name="PROJCTOR.WAV"/>
                                        </p:tgtEl>
                                      </p:cMediaNode>
                                    </p:audio>
                                  </p:sub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2">
                                            <p:graphicEl>
                                              <a:chart seriesIdx="-4" categoryIdx="1" bldStep="category"/>
                                            </p:graphicEl>
                                          </p:spTgt>
                                        </p:tgtEl>
                                        <p:attrNameLst>
                                          <p:attrName>style.visibility</p:attrName>
                                        </p:attrNameLst>
                                      </p:cBhvr>
                                      <p:to>
                                        <p:strVal val="visible"/>
                                      </p:to>
                                    </p:set>
                                    <p:anim to="" calcmode="lin" valueType="num">
                                      <p:cBhvr>
                                        <p:cTn id="18" dur="1" fill="hold"/>
                                        <p:tgtEl>
                                          <p:spTgt spid="2">
                                            <p:graphicEl>
                                              <a:chart seriesIdx="-4" categoryIdx="1" bldStep="category"/>
                                            </p:graphicEl>
                                          </p:spTgt>
                                        </p:tgtEl>
                                        <p:attrNameLst>
                                          <p:attrName/>
                                        </p:attrNameLst>
                                      </p:cBhvr>
                                    </p:anim>
                                  </p:childTnLst>
                                  <p:subTnLst>
                                    <p:audio>
                                      <p:cMediaNode>
                                        <p:cTn display="0" masterRel="sameClick">
                                          <p:stCondLst>
                                            <p:cond evt="begin" delay="0">
                                              <p:tn val="16"/>
                                            </p:cond>
                                          </p:stCondLst>
                                          <p:endCondLst>
                                            <p:cond evt="onStopAudio" delay="0">
                                              <p:tgtEl>
                                                <p:sldTgt/>
                                              </p:tgtEl>
                                            </p:cond>
                                          </p:endCondLst>
                                        </p:cTn>
                                        <p:tgtEl>
                                          <p:sndTgt r:embed="rId3" name="PROJCTOR.WAV"/>
                                        </p:tgtEl>
                                      </p:cMediaNode>
                                    </p:audio>
                                  </p:sub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2">
                                            <p:graphicEl>
                                              <a:chart seriesIdx="-4" categoryIdx="2" bldStep="category"/>
                                            </p:graphicEl>
                                          </p:spTgt>
                                        </p:tgtEl>
                                        <p:attrNameLst>
                                          <p:attrName>style.visibility</p:attrName>
                                        </p:attrNameLst>
                                      </p:cBhvr>
                                      <p:to>
                                        <p:strVal val="visible"/>
                                      </p:to>
                                    </p:set>
                                    <p:anim to="" calcmode="lin" valueType="num">
                                      <p:cBhvr>
                                        <p:cTn id="23" dur="1" fill="hold"/>
                                        <p:tgtEl>
                                          <p:spTgt spid="2">
                                            <p:graphicEl>
                                              <a:chart seriesIdx="-4" categoryIdx="2" bldStep="category"/>
                                            </p:graphicEl>
                                          </p:spTgt>
                                        </p:tgtEl>
                                        <p:attrNameLst>
                                          <p:attrName/>
                                        </p:attrNameLst>
                                      </p:cBhvr>
                                    </p:anim>
                                  </p:childTnLst>
                                  <p:subTnLst>
                                    <p:audio>
                                      <p:cMediaNode>
                                        <p:cTn display="0" masterRel="sameClick">
                                          <p:stCondLst>
                                            <p:cond evt="begin" delay="0">
                                              <p:tn val="21"/>
                                            </p:cond>
                                          </p:stCondLst>
                                          <p:endCondLst>
                                            <p:cond evt="onStopAudio" delay="0">
                                              <p:tgtEl>
                                                <p:sldTgt/>
                                              </p:tgtEl>
                                            </p:cond>
                                          </p:endCondLst>
                                        </p:cTn>
                                        <p:tgtEl>
                                          <p:sndTgt r:embed="rId3" name="PROJCTOR.WAV"/>
                                        </p:tgtEl>
                                      </p:cMediaNode>
                                    </p:audio>
                                  </p:sub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2">
                                            <p:graphicEl>
                                              <a:chart seriesIdx="-4" categoryIdx="3" bldStep="category"/>
                                            </p:graphicEl>
                                          </p:spTgt>
                                        </p:tgtEl>
                                        <p:attrNameLst>
                                          <p:attrName>style.visibility</p:attrName>
                                        </p:attrNameLst>
                                      </p:cBhvr>
                                      <p:to>
                                        <p:strVal val="visible"/>
                                      </p:to>
                                    </p:set>
                                    <p:anim to="" calcmode="lin" valueType="num">
                                      <p:cBhvr>
                                        <p:cTn id="28" dur="1" fill="hold"/>
                                        <p:tgtEl>
                                          <p:spTgt spid="2">
                                            <p:graphicEl>
                                              <a:chart seriesIdx="-4" categoryIdx="3" bldStep="category"/>
                                            </p:graphicEl>
                                          </p:spTgt>
                                        </p:tgtEl>
                                        <p:attrNameLst>
                                          <p:attrName/>
                                        </p:attrNameLst>
                                      </p:cBhvr>
                                    </p:anim>
                                  </p:childTnLst>
                                  <p:subTnLst>
                                    <p:audio>
                                      <p:cMediaNode>
                                        <p:cTn display="0" masterRel="sameClick">
                                          <p:stCondLst>
                                            <p:cond evt="begin" delay="0">
                                              <p:tn val="26"/>
                                            </p:cond>
                                          </p:stCondLst>
                                          <p:endCondLst>
                                            <p:cond evt="onStopAudio" delay="0">
                                              <p:tgtEl>
                                                <p:sldTgt/>
                                              </p:tgtEl>
                                            </p:cond>
                                          </p:endCondLst>
                                        </p:cTn>
                                        <p:tgtEl>
                                          <p:sndTgt r:embed="rId3" name="PROJCTOR.WAV"/>
                                        </p:tgtEl>
                                      </p:cMediaNode>
                                    </p:audio>
                                  </p:sub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2">
                                            <p:graphicEl>
                                              <a:chart seriesIdx="-4" categoryIdx="4" bldStep="category"/>
                                            </p:graphicEl>
                                          </p:spTgt>
                                        </p:tgtEl>
                                        <p:attrNameLst>
                                          <p:attrName>style.visibility</p:attrName>
                                        </p:attrNameLst>
                                      </p:cBhvr>
                                      <p:to>
                                        <p:strVal val="visible"/>
                                      </p:to>
                                    </p:set>
                                    <p:anim to="" calcmode="lin" valueType="num">
                                      <p:cBhvr>
                                        <p:cTn id="33" dur="1" fill="hold"/>
                                        <p:tgtEl>
                                          <p:spTgt spid="2">
                                            <p:graphicEl>
                                              <a:chart seriesIdx="-4" categoryIdx="4" bldStep="category"/>
                                            </p:graphicEl>
                                          </p:spTgt>
                                        </p:tgtEl>
                                        <p:attrNameLst>
                                          <p:attrName/>
                                        </p:attrNameLst>
                                      </p:cBhvr>
                                    </p:anim>
                                  </p:childTnLst>
                                  <p:subTnLst>
                                    <p:audio>
                                      <p:cMediaNode>
                                        <p:cTn display="0" masterRel="sameClick">
                                          <p:stCondLst>
                                            <p:cond evt="begin" delay="0">
                                              <p:tn val="31"/>
                                            </p:cond>
                                          </p:stCondLst>
                                          <p:endCondLst>
                                            <p:cond evt="onStopAudio" delay="0">
                                              <p:tgtEl>
                                                <p:sldTgt/>
                                              </p:tgtEl>
                                            </p:cond>
                                          </p:endCondLst>
                                        </p:cTn>
                                        <p:tgtEl>
                                          <p:sndTgt r:embed="rId3"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category" animBg="0"/>
        </p:bldSub>
      </p:bldGraphic>
      <p:bldP spid="104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6147"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6148"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6149"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6150"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1"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2"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6154"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6159" name="Rectangle 16"/>
          <p:cNvSpPr>
            <a:spLocks noChangeArrowheads="1"/>
          </p:cNvSpPr>
          <p:nvPr/>
        </p:nvSpPr>
        <p:spPr bwMode="auto">
          <a:xfrm>
            <a:off x="497681" y="1123486"/>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21" name="Title 1">
            <a:extLst>
              <a:ext uri="{FF2B5EF4-FFF2-40B4-BE49-F238E27FC236}">
                <a16:creationId xmlns:a16="http://schemas.microsoft.com/office/drawing/2014/main" id="{C49FCF59-192C-4026-9380-F1587279FF41}"/>
              </a:ext>
            </a:extLst>
          </p:cNvPr>
          <p:cNvSpPr>
            <a:spLocks noGrp="1"/>
          </p:cNvSpPr>
          <p:nvPr>
            <p:ph type="title"/>
          </p:nvPr>
        </p:nvSpPr>
        <p:spPr>
          <a:xfrm>
            <a:off x="896657" y="1003508"/>
            <a:ext cx="7010400" cy="685800"/>
          </a:xfrm>
        </p:spPr>
        <p:txBody>
          <a:bodyPr/>
          <a:lstStyle/>
          <a:p>
            <a:pPr lvl="1" algn="l"/>
            <a:r>
              <a:rPr lang="en-US" sz="3200" b="1" dirty="0">
                <a:solidFill>
                  <a:srgbClr val="00297A"/>
                </a:solidFill>
                <a:ea typeface="ＭＳ Ｐゴシック"/>
              </a:rPr>
              <a:t>On-staff Clinicians Experience</a:t>
            </a:r>
            <a:br>
              <a:rPr lang="en-US" sz="2000" dirty="0">
                <a:solidFill>
                  <a:srgbClr val="000000"/>
                </a:solidFill>
                <a:ea typeface="ＭＳ Ｐゴシック"/>
              </a:rPr>
            </a:br>
            <a:endParaRPr lang="en-US" dirty="0"/>
          </a:p>
        </p:txBody>
      </p:sp>
      <p:sp>
        <p:nvSpPr>
          <p:cNvPr id="23" name="Content Placeholder 3">
            <a:extLst>
              <a:ext uri="{FF2B5EF4-FFF2-40B4-BE49-F238E27FC236}">
                <a16:creationId xmlns:a16="http://schemas.microsoft.com/office/drawing/2014/main" id="{CD23C95A-1E99-4B02-AD29-F29CBE6179DF}"/>
              </a:ext>
            </a:extLst>
          </p:cNvPr>
          <p:cNvSpPr>
            <a:spLocks noGrp="1"/>
          </p:cNvSpPr>
          <p:nvPr>
            <p:ph sz="half" idx="1"/>
          </p:nvPr>
        </p:nvSpPr>
        <p:spPr>
          <a:xfrm>
            <a:off x="295835" y="1637836"/>
            <a:ext cx="3810000" cy="4264773"/>
          </a:xfrm>
        </p:spPr>
        <p:txBody>
          <a:bodyPr/>
          <a:lstStyle/>
          <a:p>
            <a:pPr lvl="1">
              <a:buClr>
                <a:srgbClr val="2D2D8A"/>
              </a:buClr>
              <a:tabLst>
                <a:tab pos="457200" algn="l"/>
              </a:tabLst>
              <a:defRPr/>
            </a:pPr>
            <a:r>
              <a:rPr lang="en-US" sz="1600" dirty="0">
                <a:solidFill>
                  <a:srgbClr val="00297A"/>
                </a:solidFill>
                <a:ea typeface="Calibri" pitchFamily="34" charset="0"/>
                <a:cs typeface="Times New Roman" pitchFamily="18" charset="0"/>
              </a:rPr>
              <a:t> </a:t>
            </a:r>
            <a:r>
              <a:rPr lang="en-US" sz="1600" dirty="0">
                <a:solidFill>
                  <a:srgbClr val="00297A"/>
                </a:solidFill>
                <a:latin typeface="+mj-lt"/>
                <a:ea typeface="Calibri" pitchFamily="34" charset="0"/>
                <a:cs typeface="Times New Roman" pitchFamily="18" charset="0"/>
              </a:rPr>
              <a:t>Adoption</a:t>
            </a:r>
          </a:p>
          <a:p>
            <a:pPr lvl="1">
              <a:buClr>
                <a:srgbClr val="2D2D8A"/>
              </a:buClr>
              <a:tabLst>
                <a:tab pos="457200" algn="l"/>
              </a:tabLst>
              <a:defRPr/>
            </a:pPr>
            <a:r>
              <a:rPr lang="en-US" sz="1600" dirty="0">
                <a:solidFill>
                  <a:srgbClr val="00297A"/>
                </a:solidFill>
                <a:latin typeface="+mj-lt"/>
                <a:cs typeface="Times New Roman" pitchFamily="18" charset="0"/>
              </a:rPr>
              <a:t> ADHD</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Anger Management</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Anxiety/Panic/Stress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Autism</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Child/Adolescent/Family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Depression</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Developmental Disabilities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Disability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Domestic Violence</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Eating Disorders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Fitness for Duty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Gambling</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Gay/Lesbian/Transgender</a:t>
            </a: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Grief </a:t>
            </a:r>
            <a:endParaRPr lang="en-US" sz="1600" dirty="0">
              <a:solidFill>
                <a:srgbClr val="00297A"/>
              </a:solidFill>
              <a:latin typeface="+mj-lt"/>
            </a:endParaRPr>
          </a:p>
          <a:p>
            <a:pPr lvl="1">
              <a:buClr>
                <a:srgbClr val="2D2D8A"/>
              </a:buClr>
              <a:tabLst>
                <a:tab pos="457200" algn="l"/>
              </a:tabLst>
              <a:defRPr/>
            </a:pPr>
            <a:endParaRPr lang="en-US" sz="1500" dirty="0">
              <a:solidFill>
                <a:srgbClr val="00297A"/>
              </a:solidFill>
              <a:latin typeface="+mj-lt"/>
            </a:endParaRPr>
          </a:p>
        </p:txBody>
      </p:sp>
      <p:sp>
        <p:nvSpPr>
          <p:cNvPr id="25" name="Content Placeholder 4">
            <a:extLst>
              <a:ext uri="{FF2B5EF4-FFF2-40B4-BE49-F238E27FC236}">
                <a16:creationId xmlns:a16="http://schemas.microsoft.com/office/drawing/2014/main" id="{37C763A6-EB81-4256-928B-B14971D8F2A5}"/>
              </a:ext>
            </a:extLst>
          </p:cNvPr>
          <p:cNvSpPr txBox="1">
            <a:spLocks/>
          </p:cNvSpPr>
          <p:nvPr/>
        </p:nvSpPr>
        <p:spPr>
          <a:xfrm>
            <a:off x="4397001" y="1761218"/>
            <a:ext cx="4417219" cy="4343400"/>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Group Counseling</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Job Performance/Interpersonal Conflicts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Marital/Relationship/Family/Divorce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Medical Concerns/Problems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Mental Health Disorders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Parenting Issues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PTSD</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Self-Esteem</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Sexual Abuse/Rape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Sexual Issues/Gender Identity </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Substance Abuse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Suicidal Ideation</a:t>
            </a: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cs typeface="Times New Roman" pitchFamily="18" charset="0"/>
              </a:rPr>
              <a:t> Workplace Conflict or Violence </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endParaRPr lang="en-US" kern="0" dirty="0">
              <a:solidFill>
                <a:srgbClr val="00297A"/>
              </a:solidFill>
            </a:endParaRPr>
          </a:p>
        </p:txBody>
      </p:sp>
    </p:spTree>
    <p:extLst>
      <p:ext uri="{BB962C8B-B14F-4D97-AF65-F5344CB8AC3E}">
        <p14:creationId xmlns:p14="http://schemas.microsoft.com/office/powerpoint/2010/main" val="49651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5123"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5124"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5125"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5126"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5127" name="TextBox 10"/>
          <p:cNvSpPr txBox="1">
            <a:spLocks noChangeArrowheads="1"/>
          </p:cNvSpPr>
          <p:nvPr/>
        </p:nvSpPr>
        <p:spPr bwMode="auto">
          <a:xfrm>
            <a:off x="1371600" y="9144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29"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1350"/>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33" name="Rectangle 14"/>
          <p:cNvSpPr>
            <a:spLocks noChangeArrowheads="1"/>
          </p:cNvSpPr>
          <p:nvPr/>
        </p:nvSpPr>
        <p:spPr bwMode="auto">
          <a:xfrm>
            <a:off x="457200" y="1219200"/>
            <a:ext cx="8153400" cy="1016000"/>
          </a:xfrm>
          <a:prstGeom prst="rect">
            <a:avLst/>
          </a:prstGeom>
          <a:noFill/>
          <a:ln w="9525">
            <a:noFill/>
            <a:miter lim="800000"/>
            <a:headEnd/>
            <a:tailEnd/>
          </a:ln>
        </p:spPr>
        <p:txBody>
          <a:bodyPr>
            <a:spAutoFit/>
          </a:bodyPr>
          <a:lstStyle/>
          <a:p>
            <a:pPr>
              <a:buClr>
                <a:srgbClr val="002E8A"/>
              </a:buClr>
            </a:pPr>
            <a:endParaRPr lang="en-US" sz="2400" dirty="0"/>
          </a:p>
          <a:p>
            <a:endParaRPr lang="en-US" dirty="0"/>
          </a:p>
          <a:p>
            <a:endParaRPr lang="en-US" dirty="0"/>
          </a:p>
        </p:txBody>
      </p:sp>
      <p:sp>
        <p:nvSpPr>
          <p:cNvPr id="5134" name="Rectangle 15"/>
          <p:cNvSpPr>
            <a:spLocks noChangeArrowheads="1"/>
          </p:cNvSpPr>
          <p:nvPr/>
        </p:nvSpPr>
        <p:spPr bwMode="auto">
          <a:xfrm>
            <a:off x="3198813" y="3244850"/>
            <a:ext cx="185737" cy="368300"/>
          </a:xfrm>
          <a:prstGeom prst="rect">
            <a:avLst/>
          </a:prstGeom>
          <a:noFill/>
          <a:ln w="9525">
            <a:noFill/>
            <a:miter lim="800000"/>
            <a:headEnd/>
            <a:tailEnd/>
          </a:ln>
        </p:spPr>
        <p:txBody>
          <a:bodyPr wrap="none">
            <a:spAutoFit/>
          </a:bodyPr>
          <a:lstStyle/>
          <a:p>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1540767253"/>
              </p:ext>
            </p:extLst>
          </p:nvPr>
        </p:nvGraphicFramePr>
        <p:xfrm>
          <a:off x="590239" y="870744"/>
          <a:ext cx="2257791" cy="1135380"/>
        </p:xfrm>
        <a:graphic>
          <a:graphicData uri="http://schemas.openxmlformats.org/drawingml/2006/table">
            <a:tbl>
              <a:tblPr/>
              <a:tblGrid>
                <a:gridCol w="2257791">
                  <a:extLst>
                    <a:ext uri="{9D8B030D-6E8A-4147-A177-3AD203B41FA5}">
                      <a16:colId xmlns:a16="http://schemas.microsoft.com/office/drawing/2014/main" val="20000"/>
                    </a:ext>
                  </a:extLst>
                </a:gridCol>
              </a:tblGrid>
              <a:tr h="1093515">
                <a:tc>
                  <a:txBody>
                    <a:bodyPr/>
                    <a:lstStyle/>
                    <a:p>
                      <a:pPr algn="ctr" defTabSz="820738" eaLnBrk="0" hangingPunct="0">
                        <a:lnSpc>
                          <a:spcPct val="100000"/>
                        </a:lnSpc>
                        <a:spcBef>
                          <a:spcPts val="0"/>
                        </a:spcBef>
                      </a:pPr>
                      <a:endParaRPr lang="en-US" sz="1050" dirty="0"/>
                    </a:p>
                    <a:p>
                      <a:pPr algn="ctr"/>
                      <a:r>
                        <a:rPr lang="en-US" sz="2000" b="1" dirty="0">
                          <a:solidFill>
                            <a:schemeClr val="accent2"/>
                          </a:solidFill>
                        </a:rPr>
                        <a:t>Employee and/or Supervisor</a:t>
                      </a:r>
                    </a:p>
                    <a:p>
                      <a:pPr algn="ct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4280218229"/>
              </p:ext>
            </p:extLst>
          </p:nvPr>
        </p:nvGraphicFramePr>
        <p:xfrm>
          <a:off x="6429009" y="845653"/>
          <a:ext cx="2257791" cy="1171408"/>
        </p:xfrm>
        <a:graphic>
          <a:graphicData uri="http://schemas.openxmlformats.org/drawingml/2006/table">
            <a:tbl>
              <a:tblPr/>
              <a:tblGrid>
                <a:gridCol w="2257791">
                  <a:extLst>
                    <a:ext uri="{9D8B030D-6E8A-4147-A177-3AD203B41FA5}">
                      <a16:colId xmlns:a16="http://schemas.microsoft.com/office/drawing/2014/main" val="20000"/>
                    </a:ext>
                  </a:extLst>
                </a:gridCol>
              </a:tblGrid>
              <a:tr h="1171408">
                <a:tc>
                  <a:txBody>
                    <a:bodyPr/>
                    <a:lstStyle/>
                    <a:p>
                      <a:pPr algn="ctr" defTabSz="820738" eaLnBrk="0" hangingPunct="0">
                        <a:lnSpc>
                          <a:spcPct val="100000"/>
                        </a:lnSpc>
                        <a:spcBef>
                          <a:spcPts val="0"/>
                        </a:spcBef>
                      </a:pPr>
                      <a:endParaRPr lang="en-US" sz="1050" dirty="0"/>
                    </a:p>
                    <a:p>
                      <a:pPr algn="ctr"/>
                      <a:r>
                        <a:rPr lang="en-US" sz="2000" b="1" dirty="0">
                          <a:solidFill>
                            <a:schemeClr val="accent2"/>
                          </a:solidFill>
                        </a:rPr>
                        <a:t>“Household” Family Member</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51632843"/>
              </p:ext>
            </p:extLst>
          </p:nvPr>
        </p:nvGraphicFramePr>
        <p:xfrm>
          <a:off x="2908856" y="1490678"/>
          <a:ext cx="3457200" cy="1706880"/>
        </p:xfrm>
        <a:graphic>
          <a:graphicData uri="http://schemas.openxmlformats.org/drawingml/2006/table">
            <a:tbl>
              <a:tblPr/>
              <a:tblGrid>
                <a:gridCol w="3457200">
                  <a:extLst>
                    <a:ext uri="{9D8B030D-6E8A-4147-A177-3AD203B41FA5}">
                      <a16:colId xmlns:a16="http://schemas.microsoft.com/office/drawing/2014/main" val="20000"/>
                    </a:ext>
                  </a:extLst>
                </a:gridCol>
              </a:tblGrid>
              <a:tr h="1333481">
                <a:tc>
                  <a:txBody>
                    <a:bodyPr/>
                    <a:lstStyle/>
                    <a:p>
                      <a:pPr algn="ctr"/>
                      <a:r>
                        <a:rPr lang="en-US" sz="2800" b="1" dirty="0">
                          <a:solidFill>
                            <a:srgbClr val="FF3300"/>
                          </a:solidFill>
                        </a:rPr>
                        <a:t>EAP</a:t>
                      </a:r>
                      <a:r>
                        <a:rPr lang="en-US" sz="2800" b="1" baseline="0" dirty="0">
                          <a:solidFill>
                            <a:srgbClr val="FF3300"/>
                          </a:solidFill>
                        </a:rPr>
                        <a:t> Helpline</a:t>
                      </a:r>
                    </a:p>
                    <a:p>
                      <a:pPr algn="ctr"/>
                      <a:r>
                        <a:rPr lang="en-US" sz="2000" b="1" baseline="0" dirty="0">
                          <a:solidFill>
                            <a:srgbClr val="FF3300"/>
                          </a:solidFill>
                        </a:rPr>
                        <a:t>800-531-0200</a:t>
                      </a:r>
                    </a:p>
                    <a:p>
                      <a:pPr algn="ctr"/>
                      <a:r>
                        <a:rPr lang="en-US" sz="1400" b="1" dirty="0">
                          <a:solidFill>
                            <a:srgbClr val="FF3300"/>
                          </a:solidFill>
                        </a:rPr>
                        <a:t>www.charlesnechtem.com</a:t>
                      </a:r>
                    </a:p>
                    <a:p>
                      <a:pPr algn="ctr"/>
                      <a:r>
                        <a:rPr lang="en-US" sz="1400" b="1" dirty="0">
                          <a:solidFill>
                            <a:srgbClr val="FF3300"/>
                          </a:solidFill>
                        </a:rPr>
                        <a:t>CNA Assistance App</a:t>
                      </a:r>
                    </a:p>
                    <a:p>
                      <a:pPr algn="ctr"/>
                      <a:endParaRPr lang="en-US" sz="3000" b="1" dirty="0">
                        <a:solidFill>
                          <a:srgbClr val="FF33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1537178633"/>
              </p:ext>
            </p:extLst>
          </p:nvPr>
        </p:nvGraphicFramePr>
        <p:xfrm>
          <a:off x="2133600" y="4625976"/>
          <a:ext cx="5047108" cy="1569720"/>
        </p:xfrm>
        <a:graphic>
          <a:graphicData uri="http://schemas.openxmlformats.org/drawingml/2006/table">
            <a:tbl>
              <a:tblPr/>
              <a:tblGrid>
                <a:gridCol w="5047108">
                  <a:extLst>
                    <a:ext uri="{9D8B030D-6E8A-4147-A177-3AD203B41FA5}">
                      <a16:colId xmlns:a16="http://schemas.microsoft.com/office/drawing/2014/main" val="20000"/>
                    </a:ext>
                  </a:extLst>
                </a:gridCol>
              </a:tblGrid>
              <a:tr h="13427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yriad Pro"/>
                          <a:ea typeface="ＭＳ Ｐゴシック"/>
                          <a:cs typeface="ＭＳ Ｐゴシック"/>
                        </a:rPr>
                        <a:t>Community</a:t>
                      </a:r>
                      <a:r>
                        <a:rPr kumimoji="0" lang="en-US" sz="1600" b="0" i="0" u="none" strike="noStrike" cap="none" normalizeH="0" baseline="0" dirty="0">
                          <a:ln>
                            <a:noFill/>
                          </a:ln>
                          <a:solidFill>
                            <a:schemeClr val="tx1"/>
                          </a:solidFill>
                          <a:effectLst/>
                          <a:latin typeface="Myriad Pro"/>
                          <a:ea typeface="ＭＳ Ｐゴシック"/>
                          <a:cs typeface="ＭＳ Ｐゴシック"/>
                        </a:rPr>
                        <a:t> </a:t>
                      </a:r>
                      <a:r>
                        <a:rPr kumimoji="0" lang="en-US" sz="1600" b="1" i="0" u="none" strike="noStrike" cap="none" normalizeH="0" baseline="0" dirty="0">
                          <a:ln>
                            <a:noFill/>
                          </a:ln>
                          <a:solidFill>
                            <a:schemeClr val="tx1"/>
                          </a:solidFill>
                          <a:effectLst/>
                          <a:latin typeface="Myriad Pro"/>
                          <a:ea typeface="ＭＳ Ｐゴシック"/>
                          <a:cs typeface="ＭＳ Ｐゴシック"/>
                        </a:rPr>
                        <a:t>Resources</a:t>
                      </a:r>
                    </a:p>
                    <a:p>
                      <a:pPr marL="0" marR="0" lvl="0" indent="0" algn="ctr" defTabSz="914400" rtl="0" eaLnBrk="0" fontAlgn="base" latinLnBrk="0" hangingPunct="0">
                        <a:lnSpc>
                          <a:spcPct val="100000"/>
                        </a:lnSpc>
                        <a:spcBef>
                          <a:spcPct val="50000"/>
                        </a:spcBef>
                        <a:spcAft>
                          <a:spcPct val="0"/>
                        </a:spcAft>
                        <a:buClrTx/>
                        <a:buSzTx/>
                        <a:buFont typeface="Wingdings" pitchFamily="2" charset="2"/>
                        <a:buChar char="("/>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Marriage/Family Counseling  Financial Counseling </a:t>
                      </a:r>
                    </a:p>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 Outpatient Mental Health Treatment</a:t>
                      </a:r>
                    </a:p>
                    <a:p>
                      <a:pPr marL="0" marR="0" lvl="0" indent="0" algn="ctr" defTabSz="914400" rtl="0" eaLnBrk="0" fontAlgn="base" latinLnBrk="0" hangingPunct="0">
                        <a:lnSpc>
                          <a:spcPct val="100000"/>
                        </a:lnSpc>
                        <a:spcBef>
                          <a:spcPct val="50000"/>
                        </a:spcBef>
                        <a:spcAft>
                          <a:spcPct val="0"/>
                        </a:spcAft>
                        <a:buClrTx/>
                        <a:buSzTx/>
                        <a:buFont typeface="Wingdings" pitchFamily="2" charset="2"/>
                        <a:buChar char="("/>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Legal Counseling  Outpatient Alcohol/Drug Treatment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yriad Pro"/>
                        <a:ea typeface="ＭＳ Ｐゴシック"/>
                        <a:cs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821704256"/>
              </p:ext>
            </p:extLst>
          </p:nvPr>
        </p:nvGraphicFramePr>
        <p:xfrm>
          <a:off x="3248366" y="3447476"/>
          <a:ext cx="2625725" cy="952500"/>
        </p:xfrm>
        <a:graphic>
          <a:graphicData uri="http://schemas.openxmlformats.org/drawingml/2006/table">
            <a:tbl>
              <a:tblPr/>
              <a:tblGrid>
                <a:gridCol w="2625725">
                  <a:extLst>
                    <a:ext uri="{9D8B030D-6E8A-4147-A177-3AD203B41FA5}">
                      <a16:colId xmlns:a16="http://schemas.microsoft.com/office/drawing/2014/main" val="20000"/>
                    </a:ext>
                  </a:extLst>
                </a:gridCol>
              </a:tblGrid>
              <a:tr h="681038">
                <a:tc>
                  <a:txBody>
                    <a:bodyPr/>
                    <a:lstStyle/>
                    <a:p>
                      <a:pPr marL="0" marR="0" lvl="0" indent="0" algn="ctr" defTabSz="914400" rtl="0" eaLnBrk="1" fontAlgn="base" latinLnBrk="0" hangingPunct="1">
                        <a:lnSpc>
                          <a:spcPct val="100000"/>
                        </a:lnSpc>
                        <a:spcBef>
                          <a:spcPct val="0"/>
                        </a:spcBef>
                        <a:spcAft>
                          <a:spcPts val="300"/>
                        </a:spcAft>
                        <a:buClrTx/>
                        <a:buSzTx/>
                        <a:buFontTx/>
                        <a:buNone/>
                        <a:tabLst/>
                      </a:pPr>
                      <a:r>
                        <a:rPr kumimoji="0" lang="en-US" sz="1800" b="1" i="0" u="none" strike="noStrike" cap="none" normalizeH="0" baseline="0" dirty="0">
                          <a:ln>
                            <a:noFill/>
                          </a:ln>
                          <a:solidFill>
                            <a:schemeClr val="tx1"/>
                          </a:solidFill>
                          <a:effectLst/>
                          <a:latin typeface="Myriad Pro"/>
                          <a:ea typeface="ＭＳ Ｐゴシック" pitchFamily="34" charset="-128"/>
                        </a:rPr>
                        <a:t>EAP</a:t>
                      </a:r>
                      <a:r>
                        <a:rPr kumimoji="0" lang="en-US" sz="1800" b="0" i="0" u="none" strike="noStrike" cap="none" normalizeH="0" baseline="0" dirty="0">
                          <a:ln>
                            <a:noFill/>
                          </a:ln>
                          <a:solidFill>
                            <a:schemeClr val="tx1"/>
                          </a:solidFill>
                          <a:effectLst/>
                          <a:latin typeface="Myriad Pro"/>
                          <a:ea typeface="ＭＳ Ｐゴシック" pitchFamily="34" charset="-128"/>
                        </a:rPr>
                        <a:t> </a:t>
                      </a:r>
                      <a:r>
                        <a:rPr kumimoji="0" lang="en-US" sz="1800" b="1" i="0" u="none" strike="noStrike" cap="none" normalizeH="0" baseline="0" dirty="0">
                          <a:ln>
                            <a:noFill/>
                          </a:ln>
                          <a:solidFill>
                            <a:schemeClr val="tx1"/>
                          </a:solidFill>
                          <a:effectLst/>
                          <a:latin typeface="Myriad Pro"/>
                          <a:ea typeface="ＭＳ Ｐゴシック" pitchFamily="34" charset="-128"/>
                        </a:rPr>
                        <a:t>Counselor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a:ln>
                            <a:noFill/>
                          </a:ln>
                          <a:solidFill>
                            <a:schemeClr val="tx1"/>
                          </a:solidFill>
                          <a:effectLst/>
                          <a:latin typeface="Myriad Pro"/>
                          <a:ea typeface="ＭＳ Ｐゴシック" pitchFamily="34" charset="-128"/>
                        </a:rPr>
                        <a:t>Assessment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a:ln>
                            <a:noFill/>
                          </a:ln>
                          <a:solidFill>
                            <a:schemeClr val="tx1"/>
                          </a:solidFill>
                          <a:effectLst/>
                          <a:latin typeface="Myriad Pro"/>
                          <a:ea typeface="ＭＳ Ｐゴシック" pitchFamily="34" charset="-128"/>
                        </a:rPr>
                        <a:t>Short-term Counseling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5171" name="Elbow Connector 30"/>
          <p:cNvCxnSpPr>
            <a:cxnSpLocks noChangeShapeType="1"/>
          </p:cNvCxnSpPr>
          <p:nvPr/>
        </p:nvCxnSpPr>
        <p:spPr bwMode="auto">
          <a:xfrm>
            <a:off x="1830844" y="1994097"/>
            <a:ext cx="866318" cy="563983"/>
          </a:xfrm>
          <a:prstGeom prst="bentConnector3">
            <a:avLst>
              <a:gd name="adj1" fmla="val 50000"/>
            </a:avLst>
          </a:prstGeom>
          <a:noFill/>
          <a:ln w="9525" algn="ctr">
            <a:solidFill>
              <a:schemeClr val="tx1"/>
            </a:solidFill>
            <a:round/>
            <a:headEnd/>
            <a:tailEnd type="arrow" w="med" len="med"/>
          </a:ln>
        </p:spPr>
      </p:cxnSp>
      <p:cxnSp>
        <p:nvCxnSpPr>
          <p:cNvPr id="5173" name="Elbow Connector 78"/>
          <p:cNvCxnSpPr>
            <a:cxnSpLocks noChangeShapeType="1"/>
          </p:cNvCxnSpPr>
          <p:nvPr/>
        </p:nvCxnSpPr>
        <p:spPr bwMode="auto">
          <a:xfrm rot="10800000" flipV="1">
            <a:off x="6668661" y="2019319"/>
            <a:ext cx="822130" cy="538423"/>
          </a:xfrm>
          <a:prstGeom prst="bentConnector3">
            <a:avLst>
              <a:gd name="adj1" fmla="val 50000"/>
            </a:avLst>
          </a:prstGeom>
          <a:noFill/>
          <a:ln w="9525" algn="ctr">
            <a:solidFill>
              <a:schemeClr val="tx1"/>
            </a:solidFill>
            <a:round/>
            <a:headEnd/>
            <a:tailEnd type="arrow" w="med" len="med"/>
          </a:ln>
        </p:spPr>
      </p:cxnSp>
      <p:cxnSp>
        <p:nvCxnSpPr>
          <p:cNvPr id="5174" name="Elbow Connector 82"/>
          <p:cNvCxnSpPr>
            <a:cxnSpLocks noChangeShapeType="1"/>
          </p:cNvCxnSpPr>
          <p:nvPr/>
        </p:nvCxnSpPr>
        <p:spPr bwMode="auto">
          <a:xfrm rot="5400000">
            <a:off x="4455459" y="3308782"/>
            <a:ext cx="199909" cy="3"/>
          </a:xfrm>
          <a:prstGeom prst="bentConnector3">
            <a:avLst>
              <a:gd name="adj1" fmla="val 50000"/>
            </a:avLst>
          </a:prstGeom>
          <a:noFill/>
          <a:ln w="9525" algn="ctr">
            <a:solidFill>
              <a:schemeClr val="tx1"/>
            </a:solidFill>
            <a:round/>
            <a:headEnd/>
            <a:tailEnd type="arrow" w="med" len="med"/>
          </a:ln>
        </p:spPr>
      </p:cxnSp>
      <p:cxnSp>
        <p:nvCxnSpPr>
          <p:cNvPr id="5175" name="Elbow Connector 84"/>
          <p:cNvCxnSpPr>
            <a:cxnSpLocks noChangeShapeType="1"/>
          </p:cNvCxnSpPr>
          <p:nvPr/>
        </p:nvCxnSpPr>
        <p:spPr bwMode="auto">
          <a:xfrm rot="5400000">
            <a:off x="4408237" y="4487547"/>
            <a:ext cx="230188" cy="1587"/>
          </a:xfrm>
          <a:prstGeom prst="bentConnector3">
            <a:avLst>
              <a:gd name="adj1" fmla="val 50000"/>
            </a:avLst>
          </a:prstGeom>
          <a:noFill/>
          <a:ln w="9525" algn="ctr">
            <a:solidFill>
              <a:schemeClr val="tx1"/>
            </a:solidFill>
            <a:round/>
            <a:headEnd/>
            <a:tailEnd type="arrow"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5123"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5124"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5125"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5126"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5127" name="TextBox 10"/>
          <p:cNvSpPr txBox="1">
            <a:spLocks noChangeArrowheads="1"/>
          </p:cNvSpPr>
          <p:nvPr/>
        </p:nvSpPr>
        <p:spPr bwMode="auto">
          <a:xfrm>
            <a:off x="1371600" y="9144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29"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1350"/>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33" name="Rectangle 14"/>
          <p:cNvSpPr>
            <a:spLocks noChangeArrowheads="1"/>
          </p:cNvSpPr>
          <p:nvPr/>
        </p:nvSpPr>
        <p:spPr bwMode="auto">
          <a:xfrm>
            <a:off x="457200" y="1219200"/>
            <a:ext cx="8153400" cy="1016000"/>
          </a:xfrm>
          <a:prstGeom prst="rect">
            <a:avLst/>
          </a:prstGeom>
          <a:noFill/>
          <a:ln w="9525">
            <a:noFill/>
            <a:miter lim="800000"/>
            <a:headEnd/>
            <a:tailEnd/>
          </a:ln>
        </p:spPr>
        <p:txBody>
          <a:bodyPr>
            <a:spAutoFit/>
          </a:bodyPr>
          <a:lstStyle/>
          <a:p>
            <a:pPr>
              <a:buClr>
                <a:srgbClr val="002E8A"/>
              </a:buClr>
            </a:pPr>
            <a:endParaRPr lang="en-US" sz="2400" dirty="0"/>
          </a:p>
          <a:p>
            <a:endParaRPr lang="en-US" dirty="0"/>
          </a:p>
          <a:p>
            <a:endParaRPr lang="en-US" dirty="0"/>
          </a:p>
        </p:txBody>
      </p:sp>
      <p:sp>
        <p:nvSpPr>
          <p:cNvPr id="5134" name="Rectangle 15"/>
          <p:cNvSpPr>
            <a:spLocks noChangeArrowheads="1"/>
          </p:cNvSpPr>
          <p:nvPr/>
        </p:nvSpPr>
        <p:spPr bwMode="auto">
          <a:xfrm>
            <a:off x="3198813" y="3244850"/>
            <a:ext cx="185737" cy="368300"/>
          </a:xfrm>
          <a:prstGeom prst="rect">
            <a:avLst/>
          </a:prstGeom>
          <a:noFill/>
          <a:ln w="9525">
            <a:noFill/>
            <a:miter lim="800000"/>
            <a:headEnd/>
            <a:tailEnd/>
          </a:ln>
        </p:spPr>
        <p:txBody>
          <a:bodyPr wrap="none">
            <a:spAutoFit/>
          </a:bodyPr>
          <a:lstStyle/>
          <a:p>
            <a:endParaRPr lang="en-US" dirty="0"/>
          </a:p>
        </p:txBody>
      </p:sp>
      <p:sp>
        <p:nvSpPr>
          <p:cNvPr id="26" name="Title 3">
            <a:extLst>
              <a:ext uri="{FF2B5EF4-FFF2-40B4-BE49-F238E27FC236}">
                <a16:creationId xmlns:a16="http://schemas.microsoft.com/office/drawing/2014/main" id="{9C940F24-F2E2-4002-AED5-F17472A9CBFE}"/>
              </a:ext>
            </a:extLst>
          </p:cNvPr>
          <p:cNvSpPr>
            <a:spLocks noGrp="1"/>
          </p:cNvSpPr>
          <p:nvPr>
            <p:ph type="title"/>
          </p:nvPr>
        </p:nvSpPr>
        <p:spPr>
          <a:xfrm>
            <a:off x="457199" y="965761"/>
            <a:ext cx="8229600" cy="838200"/>
          </a:xfrm>
        </p:spPr>
        <p:txBody>
          <a:bodyPr/>
          <a:lstStyle/>
          <a:p>
            <a:r>
              <a:rPr lang="en-US" sz="3200" b="1" dirty="0">
                <a:solidFill>
                  <a:srgbClr val="000066"/>
                </a:solidFill>
              </a:rPr>
              <a:t>EAP Network Providers</a:t>
            </a:r>
            <a:br>
              <a:rPr lang="en-US" sz="3400" b="1" dirty="0">
                <a:solidFill>
                  <a:srgbClr val="000066"/>
                </a:solidFill>
              </a:rPr>
            </a:br>
            <a:br>
              <a:rPr lang="en-US" dirty="0">
                <a:solidFill>
                  <a:srgbClr val="000066"/>
                </a:solidFill>
              </a:rPr>
            </a:br>
            <a:endParaRPr lang="en-US" dirty="0"/>
          </a:p>
        </p:txBody>
      </p:sp>
      <p:sp>
        <p:nvSpPr>
          <p:cNvPr id="27" name="Content Placeholder 4">
            <a:extLst>
              <a:ext uri="{FF2B5EF4-FFF2-40B4-BE49-F238E27FC236}">
                <a16:creationId xmlns:a16="http://schemas.microsoft.com/office/drawing/2014/main" id="{EF8F1C04-E8DF-41E5-9DF5-572A77E08A75}"/>
              </a:ext>
            </a:extLst>
          </p:cNvPr>
          <p:cNvSpPr>
            <a:spLocks noGrp="1"/>
          </p:cNvSpPr>
          <p:nvPr>
            <p:ph idx="1"/>
          </p:nvPr>
        </p:nvSpPr>
        <p:spPr>
          <a:xfrm>
            <a:off x="647700" y="1812132"/>
            <a:ext cx="7772400" cy="4038600"/>
          </a:xfrm>
        </p:spPr>
        <p:txBody>
          <a:bodyPr/>
          <a:lstStyle/>
          <a:p>
            <a:pPr>
              <a:buClr>
                <a:srgbClr val="002E8A"/>
              </a:buClr>
              <a:buFont typeface="Wingdings" panose="05000000000000000000" pitchFamily="2" charset="2"/>
              <a:buChar char="§"/>
            </a:pPr>
            <a:r>
              <a:rPr lang="en-US" sz="2400" dirty="0">
                <a:solidFill>
                  <a:srgbClr val="00297A"/>
                </a:solidFill>
                <a:latin typeface="+mj-lt"/>
              </a:rPr>
              <a:t>Certified and licensed social workers, counselors and psychologists</a:t>
            </a:r>
          </a:p>
          <a:p>
            <a:pPr marL="0" indent="0">
              <a:buClr>
                <a:srgbClr val="002E8A"/>
              </a:buClr>
              <a:buNone/>
            </a:pPr>
            <a:endParaRPr lang="en-US" sz="1600" dirty="0">
              <a:solidFill>
                <a:srgbClr val="00297A"/>
              </a:solidFill>
              <a:latin typeface="+mj-lt"/>
            </a:endParaRPr>
          </a:p>
          <a:p>
            <a:pPr>
              <a:buClr>
                <a:srgbClr val="002E8A"/>
              </a:buClr>
              <a:buFont typeface="Wingdings" panose="05000000000000000000" pitchFamily="2" charset="2"/>
              <a:buChar char="§"/>
            </a:pPr>
            <a:r>
              <a:rPr lang="en-US" sz="2400" dirty="0">
                <a:solidFill>
                  <a:srgbClr val="00297A"/>
                </a:solidFill>
                <a:latin typeface="+mj-lt"/>
              </a:rPr>
              <a:t>Expertise in diagnosis, crisis intervention and   substance abuse</a:t>
            </a:r>
          </a:p>
          <a:p>
            <a:pPr marL="0" indent="0">
              <a:buClr>
                <a:srgbClr val="002E8A"/>
              </a:buClr>
              <a:buNone/>
            </a:pPr>
            <a:endParaRPr lang="en-US" sz="1600" dirty="0">
              <a:solidFill>
                <a:srgbClr val="00297A"/>
              </a:solidFill>
              <a:latin typeface="+mj-lt"/>
            </a:endParaRPr>
          </a:p>
          <a:p>
            <a:pPr>
              <a:buClr>
                <a:srgbClr val="002E8A"/>
              </a:buClr>
              <a:buFont typeface="Wingdings" panose="05000000000000000000" pitchFamily="2" charset="2"/>
              <a:buChar char="§"/>
            </a:pPr>
            <a:r>
              <a:rPr lang="en-US" sz="2400" dirty="0">
                <a:solidFill>
                  <a:srgbClr val="00297A"/>
                </a:solidFill>
                <a:latin typeface="+mj-lt"/>
              </a:rPr>
              <a:t>Minimum 5 years in private practice in good-standing</a:t>
            </a:r>
          </a:p>
          <a:p>
            <a:pPr marL="0" indent="0">
              <a:buClr>
                <a:srgbClr val="002E8A"/>
              </a:buClr>
              <a:buNone/>
            </a:pPr>
            <a:endParaRPr lang="en-US" sz="1400" dirty="0">
              <a:solidFill>
                <a:srgbClr val="00297A"/>
              </a:solidFill>
              <a:latin typeface="+mj-lt"/>
            </a:endParaRPr>
          </a:p>
          <a:p>
            <a:pPr>
              <a:lnSpc>
                <a:spcPct val="150000"/>
              </a:lnSpc>
              <a:buClr>
                <a:srgbClr val="002E8A"/>
              </a:buClr>
              <a:buFont typeface="Wingdings" panose="05000000000000000000" pitchFamily="2" charset="2"/>
              <a:buChar char="§"/>
            </a:pPr>
            <a:r>
              <a:rPr lang="en-US" sz="2400" dirty="0">
                <a:solidFill>
                  <a:srgbClr val="00297A"/>
                </a:solidFill>
                <a:latin typeface="+mj-lt"/>
              </a:rPr>
              <a:t>Same-day appointments for emergencies</a:t>
            </a:r>
          </a:p>
          <a:p>
            <a:endParaRPr lang="en-US" dirty="0"/>
          </a:p>
        </p:txBody>
      </p:sp>
    </p:spTree>
    <p:extLst>
      <p:ext uri="{BB962C8B-B14F-4D97-AF65-F5344CB8AC3E}">
        <p14:creationId xmlns:p14="http://schemas.microsoft.com/office/powerpoint/2010/main" val="68374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630367"/>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584775"/>
          </a:xfrm>
          <a:prstGeom prst="rect">
            <a:avLst/>
          </a:prstGeom>
          <a:noFill/>
          <a:ln w="9525">
            <a:noFill/>
            <a:miter lim="800000"/>
            <a:headEnd/>
            <a:tailEnd/>
          </a:ln>
        </p:spPr>
        <p:txBody>
          <a:bodyPr>
            <a:spAutoFit/>
          </a:bodyPr>
          <a:lstStyle/>
          <a:p>
            <a:pPr algn="ctr"/>
            <a:r>
              <a:rPr lang="en-US" sz="3200" b="1" dirty="0">
                <a:solidFill>
                  <a:srgbClr val="230E7C"/>
                </a:solidFill>
                <a:latin typeface="+mj-lt"/>
              </a:rPr>
              <a:t>Additional Services </a:t>
            </a:r>
            <a:endParaRPr lang="en-US" sz="3200" dirty="0">
              <a:solidFill>
                <a:srgbClr val="230E7C"/>
              </a:solidFill>
              <a:latin typeface="+mj-lt"/>
            </a:endParaRPr>
          </a:p>
        </p:txBody>
      </p:sp>
      <p:sp>
        <p:nvSpPr>
          <p:cNvPr id="8209" name="TextBox 18"/>
          <p:cNvSpPr txBox="1">
            <a:spLocks noChangeArrowheads="1"/>
          </p:cNvSpPr>
          <p:nvPr/>
        </p:nvSpPr>
        <p:spPr bwMode="auto">
          <a:xfrm>
            <a:off x="302419" y="2063376"/>
            <a:ext cx="8610600" cy="3457357"/>
          </a:xfrm>
          <a:prstGeom prst="rect">
            <a:avLst/>
          </a:prstGeom>
          <a:noFill/>
          <a:ln w="9525">
            <a:noFill/>
            <a:miter lim="800000"/>
            <a:headEnd/>
            <a:tailEnd/>
          </a:ln>
        </p:spPr>
        <p:txBody>
          <a:bodyPr>
            <a:spAutoFit/>
          </a:bodyPr>
          <a:lstStyle/>
          <a:p>
            <a:pPr marL="1714500" lvl="3" indent="-342900">
              <a:spcAft>
                <a:spcPts val="200"/>
              </a:spcAft>
              <a:buFont typeface="Wingdings" panose="05000000000000000000" pitchFamily="2" charset="2"/>
              <a:buChar char="§"/>
            </a:pPr>
            <a:r>
              <a:rPr lang="en-US" sz="2000" dirty="0">
                <a:solidFill>
                  <a:srgbClr val="002E8A"/>
                </a:solidFill>
              </a:rPr>
              <a:t> Critical Incident stress debriefing</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Seminars/workshops </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CNA website and on-line wellness library </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CNA Assistance mobile app</a:t>
            </a:r>
          </a:p>
          <a:p>
            <a:pPr lvl="3">
              <a:spcAft>
                <a:spcPts val="200"/>
              </a:spcAft>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Mandatory referrals</a:t>
            </a:r>
          </a:p>
          <a:p>
            <a:pPr lvl="3">
              <a:spcAft>
                <a:spcPts val="200"/>
              </a:spcAft>
              <a:buFont typeface="Wingdings" pitchFamily="2" charset="2"/>
              <a:buChar char="Ø"/>
            </a:pPr>
            <a:endParaRPr lang="en-US" sz="1200" dirty="0">
              <a:solidFill>
                <a:srgbClr val="002E8A"/>
              </a:solidFill>
            </a:endParaRPr>
          </a:p>
          <a:p>
            <a:pPr lvl="2">
              <a:spcAft>
                <a:spcPts val="200"/>
              </a:spcAft>
            </a:pPr>
            <a:endParaRPr lang="en-US" sz="1000" dirty="0">
              <a:solidFill>
                <a:srgbClr val="002E8A"/>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19" name="Content Placeholder 2">
            <a:extLst>
              <a:ext uri="{FF2B5EF4-FFF2-40B4-BE49-F238E27FC236}">
                <a16:creationId xmlns:a16="http://schemas.microsoft.com/office/drawing/2014/main" id="{37790CE0-B3F1-48B7-A564-B888618D2294}"/>
              </a:ext>
            </a:extLst>
          </p:cNvPr>
          <p:cNvSpPr>
            <a:spLocks noGrp="1"/>
          </p:cNvSpPr>
          <p:nvPr>
            <p:ph idx="1"/>
          </p:nvPr>
        </p:nvSpPr>
        <p:spPr>
          <a:xfrm>
            <a:off x="685800" y="1951038"/>
            <a:ext cx="8153400" cy="3421062"/>
          </a:xfrm>
        </p:spPr>
        <p:txBody>
          <a:bodyPr/>
          <a:lstStyle/>
          <a:p>
            <a:pPr lvl="1">
              <a:spcBef>
                <a:spcPts val="800"/>
              </a:spcBef>
              <a:buClr>
                <a:srgbClr val="002E8A"/>
              </a:buClr>
            </a:pPr>
            <a:r>
              <a:rPr lang="en-US" sz="2000" dirty="0">
                <a:solidFill>
                  <a:srgbClr val="00297A"/>
                </a:solidFill>
                <a:latin typeface="+mj-lt"/>
              </a:rPr>
              <a:t>Contact/work directly with your Student Services and HR Department to call us and describe the event </a:t>
            </a:r>
          </a:p>
          <a:p>
            <a:pPr lvl="1">
              <a:spcBef>
                <a:spcPts val="800"/>
              </a:spcBef>
              <a:buClr>
                <a:srgbClr val="002E8A"/>
              </a:buClr>
            </a:pPr>
            <a:r>
              <a:rPr lang="en-US" sz="2000" dirty="0">
                <a:solidFill>
                  <a:srgbClr val="00297A"/>
                </a:solidFill>
                <a:latin typeface="+mj-lt"/>
              </a:rPr>
              <a:t>EAP Clinical Supervisor and Account Manager are immediately notified</a:t>
            </a:r>
          </a:p>
          <a:p>
            <a:pPr lvl="1">
              <a:spcBef>
                <a:spcPts val="800"/>
              </a:spcBef>
              <a:buClr>
                <a:srgbClr val="002E8A"/>
              </a:buClr>
            </a:pPr>
            <a:r>
              <a:rPr lang="en-US" sz="2000" dirty="0">
                <a:solidFill>
                  <a:srgbClr val="00297A"/>
                </a:solidFill>
                <a:latin typeface="+mj-lt"/>
              </a:rPr>
              <a:t>Urgent plan of action is developed</a:t>
            </a:r>
          </a:p>
          <a:p>
            <a:pPr lvl="1">
              <a:spcBef>
                <a:spcPts val="800"/>
              </a:spcBef>
              <a:buClr>
                <a:srgbClr val="002E8A"/>
              </a:buClr>
            </a:pPr>
            <a:r>
              <a:rPr lang="en-US" sz="2000" dirty="0">
                <a:solidFill>
                  <a:srgbClr val="00297A"/>
                </a:solidFill>
                <a:latin typeface="+mj-lt"/>
              </a:rPr>
              <a:t>Clinician is on-site within 24 hours (or upon request) to provide support</a:t>
            </a:r>
          </a:p>
          <a:p>
            <a:pPr lvl="1">
              <a:spcBef>
                <a:spcPts val="800"/>
              </a:spcBef>
              <a:buClr>
                <a:srgbClr val="002E8A"/>
              </a:buClr>
            </a:pPr>
            <a:r>
              <a:rPr lang="en-US" sz="2000" dirty="0">
                <a:solidFill>
                  <a:srgbClr val="00297A"/>
                </a:solidFill>
                <a:latin typeface="+mj-lt"/>
              </a:rPr>
              <a:t>On-site therapist offers emotional “first-aid” in group or individual sessions </a:t>
            </a:r>
          </a:p>
        </p:txBody>
      </p:sp>
      <p:sp>
        <p:nvSpPr>
          <p:cNvPr id="21" name="Title 1">
            <a:extLst>
              <a:ext uri="{FF2B5EF4-FFF2-40B4-BE49-F238E27FC236}">
                <a16:creationId xmlns:a16="http://schemas.microsoft.com/office/drawing/2014/main" id="{95BF25FB-B2DA-4265-883E-7715B51A9C44}"/>
              </a:ext>
            </a:extLst>
          </p:cNvPr>
          <p:cNvSpPr>
            <a:spLocks noGrp="1"/>
          </p:cNvSpPr>
          <p:nvPr>
            <p:ph type="title"/>
          </p:nvPr>
        </p:nvSpPr>
        <p:spPr>
          <a:xfrm>
            <a:off x="376238" y="1097757"/>
            <a:ext cx="8229600" cy="762000"/>
          </a:xfrm>
        </p:spPr>
        <p:txBody>
          <a:bodyPr/>
          <a:lstStyle/>
          <a:p>
            <a:r>
              <a:rPr lang="en-US" sz="3200" b="1" dirty="0">
                <a:ln w="11430"/>
                <a:solidFill>
                  <a:srgbClr val="002E8A"/>
                </a:solidFill>
              </a:rPr>
              <a:t>Critical Incident Stress Debriefing</a:t>
            </a:r>
            <a:br>
              <a:rPr lang="en-US" b="1" dirty="0">
                <a:ln w="11430"/>
                <a:solidFill>
                  <a:srgbClr val="002E8A"/>
                </a:solidFill>
              </a:rPr>
            </a:br>
            <a:endParaRPr lang="en-US" dirty="0"/>
          </a:p>
        </p:txBody>
      </p:sp>
    </p:spTree>
    <p:extLst>
      <p:ext uri="{BB962C8B-B14F-4D97-AF65-F5344CB8AC3E}">
        <p14:creationId xmlns:p14="http://schemas.microsoft.com/office/powerpoint/2010/main" val="3649867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25" name="Title 1">
            <a:extLst>
              <a:ext uri="{FF2B5EF4-FFF2-40B4-BE49-F238E27FC236}">
                <a16:creationId xmlns:a16="http://schemas.microsoft.com/office/drawing/2014/main" id="{035D9C19-F9CB-412B-9D38-44048D94C737}"/>
              </a:ext>
            </a:extLst>
          </p:cNvPr>
          <p:cNvSpPr>
            <a:spLocks noGrp="1"/>
          </p:cNvSpPr>
          <p:nvPr>
            <p:ph type="title"/>
          </p:nvPr>
        </p:nvSpPr>
        <p:spPr>
          <a:xfrm>
            <a:off x="381000" y="914400"/>
            <a:ext cx="8229600" cy="739775"/>
          </a:xfrm>
          <a:effectLst/>
        </p:spPr>
        <p:txBody>
          <a:bodyPr/>
          <a:lstStyle/>
          <a:p>
            <a:r>
              <a:rPr lang="en-US" sz="3200" b="1" dirty="0">
                <a:ln w="11430"/>
                <a:solidFill>
                  <a:srgbClr val="002E8A"/>
                </a:solidFill>
              </a:rPr>
              <a:t>Seminars/Workshops</a:t>
            </a:r>
            <a:endParaRPr lang="en-US" sz="4000" dirty="0"/>
          </a:p>
        </p:txBody>
      </p:sp>
      <p:sp>
        <p:nvSpPr>
          <p:cNvPr id="26" name="Content Placeholder 3">
            <a:extLst>
              <a:ext uri="{FF2B5EF4-FFF2-40B4-BE49-F238E27FC236}">
                <a16:creationId xmlns:a16="http://schemas.microsoft.com/office/drawing/2014/main" id="{68FF0569-9FAA-44C0-BA2A-962537143423}"/>
              </a:ext>
            </a:extLst>
          </p:cNvPr>
          <p:cNvSpPr>
            <a:spLocks noGrp="1"/>
          </p:cNvSpPr>
          <p:nvPr>
            <p:ph sz="half" idx="1"/>
          </p:nvPr>
        </p:nvSpPr>
        <p:spPr>
          <a:xfrm>
            <a:off x="487362" y="1888381"/>
            <a:ext cx="4419600" cy="3408081"/>
          </a:xfrm>
        </p:spPr>
        <p:txBody>
          <a:bodyPr/>
          <a:lstStyle/>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Anger management </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Coping with change</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Dealing with anxiety</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Dealing with depression </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Managing financial stress</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Excellence in supervision</a:t>
            </a:r>
          </a:p>
          <a:p>
            <a:pPr marL="457200" lvl="1">
              <a:spcBef>
                <a:spcPts val="700"/>
              </a:spcBef>
              <a:buClr>
                <a:srgbClr val="2D2D8A"/>
              </a:buClr>
              <a:tabLst>
                <a:tab pos="457200" algn="l"/>
              </a:tabLst>
              <a:defRPr/>
            </a:pPr>
            <a:r>
              <a:rPr lang="en-US" sz="2000" kern="1200" dirty="0">
                <a:solidFill>
                  <a:srgbClr val="00297A"/>
                </a:solidFill>
                <a:latin typeface="+mj-lt"/>
                <a:ea typeface="Calibri" pitchFamily="34" charset="0"/>
                <a:cs typeface="Times New Roman" pitchFamily="18" charset="0"/>
              </a:rPr>
              <a:t>Family and relationship </a:t>
            </a:r>
          </a:p>
          <a:p>
            <a:pPr marL="0" lvl="1" indent="0">
              <a:spcBef>
                <a:spcPts val="700"/>
              </a:spcBef>
              <a:buClr>
                <a:srgbClr val="2D2D8A"/>
              </a:buClr>
              <a:buNone/>
              <a:tabLst>
                <a:tab pos="457200" algn="l"/>
              </a:tabLst>
              <a:defRPr/>
            </a:pPr>
            <a:r>
              <a:rPr lang="en-US" sz="2000" kern="1200" dirty="0">
                <a:solidFill>
                  <a:srgbClr val="00297A"/>
                </a:solidFill>
                <a:latin typeface="+mj-lt"/>
                <a:ea typeface="Calibri" pitchFamily="34" charset="0"/>
                <a:cs typeface="Times New Roman" pitchFamily="18" charset="0"/>
              </a:rPr>
              <a:t>       issues</a:t>
            </a:r>
          </a:p>
        </p:txBody>
      </p:sp>
      <p:sp>
        <p:nvSpPr>
          <p:cNvPr id="27" name="Content Placeholder 4">
            <a:extLst>
              <a:ext uri="{FF2B5EF4-FFF2-40B4-BE49-F238E27FC236}">
                <a16:creationId xmlns:a16="http://schemas.microsoft.com/office/drawing/2014/main" id="{3918AB74-4CB2-47BF-9518-5531C2FCD25F}"/>
              </a:ext>
            </a:extLst>
          </p:cNvPr>
          <p:cNvSpPr txBox="1">
            <a:spLocks/>
          </p:cNvSpPr>
          <p:nvPr/>
        </p:nvSpPr>
        <p:spPr>
          <a:xfrm>
            <a:off x="4800599" y="1888381"/>
            <a:ext cx="4114801" cy="3408081"/>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Meditation and relaxation</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Raising self esteem</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Resilience and change</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Setting and attaining goals</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Smoking cessation</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Stress management</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Teamwork and leadership</a:t>
            </a:r>
          </a:p>
          <a:p>
            <a:pPr marL="457200" lvl="1">
              <a:spcBef>
                <a:spcPts val="700"/>
              </a:spcBef>
              <a:buClr>
                <a:srgbClr val="2D2D8A"/>
              </a:buClr>
              <a:tabLst>
                <a:tab pos="457200" algn="l"/>
              </a:tabLst>
              <a:defRPr/>
            </a:pPr>
            <a:r>
              <a:rPr lang="en-US" sz="2000" kern="1200" dirty="0">
                <a:solidFill>
                  <a:srgbClr val="00297A"/>
                </a:solidFill>
                <a:latin typeface="+mj-lt"/>
                <a:cs typeface="Times New Roman" pitchFamily="18" charset="0"/>
              </a:rPr>
              <a:t>Time management</a:t>
            </a:r>
          </a:p>
          <a:p>
            <a:pPr marL="0" indent="0">
              <a:buFont typeface="Times" pitchFamily="18" charset="0"/>
              <a:buNone/>
            </a:pPr>
            <a:endParaRPr lang="en-US" kern="0" dirty="0"/>
          </a:p>
        </p:txBody>
      </p:sp>
    </p:spTree>
    <p:extLst>
      <p:ext uri="{BB962C8B-B14F-4D97-AF65-F5344CB8AC3E}">
        <p14:creationId xmlns:p14="http://schemas.microsoft.com/office/powerpoint/2010/main" val="420630810"/>
      </p:ext>
    </p:extLst>
  </p:cSld>
  <p:clrMapOvr>
    <a:masterClrMapping/>
  </p:clrMapOvr>
</p:sld>
</file>

<file path=ppt/theme/theme1.xml><?xml version="1.0" encoding="utf-8"?>
<a:theme xmlns:a="http://schemas.openxmlformats.org/drawingml/2006/main" name="CNa Presentation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15002</TotalTime>
  <Words>3238</Words>
  <Application>Microsoft Office PowerPoint</Application>
  <PresentationFormat>On-screen Show (4:3)</PresentationFormat>
  <Paragraphs>447</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Myriad Pro</vt:lpstr>
      <vt:lpstr>Times</vt:lpstr>
      <vt:lpstr>Times New Roman</vt:lpstr>
      <vt:lpstr>Wingdings</vt:lpstr>
      <vt:lpstr>CNa Presentation Template</vt:lpstr>
      <vt:lpstr>PowerPoint Presentation</vt:lpstr>
      <vt:lpstr>PowerPoint Presentation</vt:lpstr>
      <vt:lpstr>PowerPoint Presentation</vt:lpstr>
      <vt:lpstr>On-staff Clinicians Experience </vt:lpstr>
      <vt:lpstr>PowerPoint Presentation</vt:lpstr>
      <vt:lpstr>EAP Network Providers  </vt:lpstr>
      <vt:lpstr>PowerPoint Presentation</vt:lpstr>
      <vt:lpstr>Critical Incident Stress Debriefing </vt:lpstr>
      <vt:lpstr>Seminars/Workshops</vt:lpstr>
      <vt:lpstr>Mandatory Referrals </vt:lpstr>
      <vt:lpstr>PowerPoint Presentation</vt:lpstr>
      <vt:lpstr>PowerPoint Presentation</vt:lpstr>
      <vt:lpstr>PowerPoint Presentation</vt:lpstr>
      <vt:lpstr>PowerPoint Presentation</vt:lpstr>
      <vt:lpstr>Getting Ready/Setting the Stage</vt:lpstr>
      <vt:lpstr>Constructive Conversation</vt:lpstr>
      <vt:lpstr>CNA Website and Self-Help Wellness Library  </vt:lpstr>
      <vt:lpstr>PowerPoint Presentation</vt:lpstr>
      <vt:lpstr>PowerPoint Presentation</vt:lpstr>
      <vt:lpstr>PowerPoint Presentation</vt:lpstr>
    </vt:vector>
  </TitlesOfParts>
  <Company>ISS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cnechtem</dc:creator>
  <cp:lastModifiedBy>Cindy Hickman</cp:lastModifiedBy>
  <cp:revision>562</cp:revision>
  <dcterms:created xsi:type="dcterms:W3CDTF">2009-11-10T15:29:11Z</dcterms:created>
  <dcterms:modified xsi:type="dcterms:W3CDTF">2022-10-07T12:34:39Z</dcterms:modified>
</cp:coreProperties>
</file>